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362"/>
  </p:notesMasterIdLst>
  <p:sldIdLst>
    <p:sldId id="2143" r:id="rId5"/>
    <p:sldId id="2144" r:id="rId6"/>
    <p:sldId id="2202" r:id="rId7"/>
    <p:sldId id="2219" r:id="rId8"/>
    <p:sldId id="2220" r:id="rId9"/>
    <p:sldId id="2223" r:id="rId10"/>
    <p:sldId id="2227" r:id="rId11"/>
    <p:sldId id="2228" r:id="rId12"/>
    <p:sldId id="2145" r:id="rId13"/>
    <p:sldId id="2146" r:id="rId14"/>
    <p:sldId id="2148" r:id="rId15"/>
    <p:sldId id="2151" r:id="rId16"/>
    <p:sldId id="2153" r:id="rId17"/>
    <p:sldId id="2154" r:id="rId18"/>
    <p:sldId id="2156" r:id="rId19"/>
    <p:sldId id="2157" r:id="rId20"/>
    <p:sldId id="2158" r:id="rId21"/>
    <p:sldId id="2159" r:id="rId22"/>
    <p:sldId id="2160" r:id="rId23"/>
    <p:sldId id="2161" r:id="rId24"/>
    <p:sldId id="2163" r:id="rId25"/>
    <p:sldId id="2164" r:id="rId26"/>
    <p:sldId id="2165" r:id="rId27"/>
    <p:sldId id="2166" r:id="rId28"/>
    <p:sldId id="2167" r:id="rId29"/>
    <p:sldId id="2168" r:id="rId30"/>
    <p:sldId id="2173" r:id="rId31"/>
    <p:sldId id="2174" r:id="rId32"/>
    <p:sldId id="2175" r:id="rId33"/>
    <p:sldId id="2176" r:id="rId34"/>
    <p:sldId id="2178" r:id="rId35"/>
    <p:sldId id="2177" r:id="rId36"/>
    <p:sldId id="2179" r:id="rId37"/>
    <p:sldId id="2180" r:id="rId38"/>
    <p:sldId id="2181" r:id="rId39"/>
    <p:sldId id="2182" r:id="rId40"/>
    <p:sldId id="2183" r:id="rId41"/>
    <p:sldId id="2184" r:id="rId42"/>
    <p:sldId id="2185" r:id="rId43"/>
    <p:sldId id="2186" r:id="rId44"/>
    <p:sldId id="2187" r:id="rId45"/>
    <p:sldId id="2188" r:id="rId46"/>
    <p:sldId id="2190" r:id="rId47"/>
    <p:sldId id="2191" r:id="rId48"/>
    <p:sldId id="2196" r:id="rId49"/>
    <p:sldId id="2197" r:id="rId50"/>
    <p:sldId id="2198" r:id="rId51"/>
    <p:sldId id="2199" r:id="rId52"/>
    <p:sldId id="2200" r:id="rId53"/>
    <p:sldId id="2218" r:id="rId54"/>
    <p:sldId id="2217" r:id="rId55"/>
    <p:sldId id="1631" r:id="rId56"/>
    <p:sldId id="1634" r:id="rId57"/>
    <p:sldId id="1635" r:id="rId58"/>
    <p:sldId id="1636" r:id="rId59"/>
    <p:sldId id="1637" r:id="rId60"/>
    <p:sldId id="1638" r:id="rId61"/>
    <p:sldId id="1639" r:id="rId62"/>
    <p:sldId id="1640" r:id="rId63"/>
    <p:sldId id="1632" r:id="rId64"/>
    <p:sldId id="1633" r:id="rId65"/>
    <p:sldId id="1198" r:id="rId66"/>
    <p:sldId id="1467" r:id="rId67"/>
    <p:sldId id="1468" r:id="rId68"/>
    <p:sldId id="1469" r:id="rId69"/>
    <p:sldId id="1466" r:id="rId70"/>
    <p:sldId id="1470" r:id="rId71"/>
    <p:sldId id="1473" r:id="rId72"/>
    <p:sldId id="1471" r:id="rId73"/>
    <p:sldId id="1474" r:id="rId74"/>
    <p:sldId id="1475" r:id="rId75"/>
    <p:sldId id="1476" r:id="rId76"/>
    <p:sldId id="1480" r:id="rId77"/>
    <p:sldId id="1478" r:id="rId78"/>
    <p:sldId id="1477" r:id="rId79"/>
    <p:sldId id="1482" r:id="rId80"/>
    <p:sldId id="1481" r:id="rId81"/>
    <p:sldId id="1486" r:id="rId82"/>
    <p:sldId id="1483" r:id="rId83"/>
    <p:sldId id="1484" r:id="rId84"/>
    <p:sldId id="1489" r:id="rId85"/>
    <p:sldId id="1485" r:id="rId86"/>
    <p:sldId id="1487" r:id="rId87"/>
    <p:sldId id="1676" r:id="rId88"/>
    <p:sldId id="1488" r:id="rId89"/>
    <p:sldId id="1492" r:id="rId90"/>
    <p:sldId id="1677" r:id="rId91"/>
    <p:sldId id="1678" r:id="rId92"/>
    <p:sldId id="1493" r:id="rId93"/>
    <p:sldId id="1496" r:id="rId94"/>
    <p:sldId id="1497" r:id="rId95"/>
    <p:sldId id="1495" r:id="rId96"/>
    <p:sldId id="1507" r:id="rId97"/>
    <p:sldId id="1563" r:id="rId98"/>
    <p:sldId id="1498" r:id="rId99"/>
    <p:sldId id="1679" r:id="rId100"/>
    <p:sldId id="1680" r:id="rId101"/>
    <p:sldId id="1681" r:id="rId102"/>
    <p:sldId id="1505" r:id="rId103"/>
    <p:sldId id="1502" r:id="rId104"/>
    <p:sldId id="1509" r:id="rId105"/>
    <p:sldId id="1511" r:id="rId106"/>
    <p:sldId id="1513" r:id="rId107"/>
    <p:sldId id="1514" r:id="rId108"/>
    <p:sldId id="1878" r:id="rId109"/>
    <p:sldId id="1879" r:id="rId110"/>
    <p:sldId id="1877" r:id="rId111"/>
    <p:sldId id="1882" r:id="rId112"/>
    <p:sldId id="1914" r:id="rId113"/>
    <p:sldId id="1915" r:id="rId114"/>
    <p:sldId id="1917" r:id="rId115"/>
    <p:sldId id="1916" r:id="rId116"/>
    <p:sldId id="1919" r:id="rId117"/>
    <p:sldId id="1920" r:id="rId118"/>
    <p:sldId id="1921" r:id="rId119"/>
    <p:sldId id="1880" r:id="rId120"/>
    <p:sldId id="1881" r:id="rId121"/>
    <p:sldId id="1883" r:id="rId122"/>
    <p:sldId id="1924" r:id="rId123"/>
    <p:sldId id="1923" r:id="rId124"/>
    <p:sldId id="1884" r:id="rId125"/>
    <p:sldId id="1885" r:id="rId126"/>
    <p:sldId id="1937" r:id="rId127"/>
    <p:sldId id="1886" r:id="rId128"/>
    <p:sldId id="1887" r:id="rId129"/>
    <p:sldId id="1939" r:id="rId130"/>
    <p:sldId id="1938" r:id="rId131"/>
    <p:sldId id="1925" r:id="rId132"/>
    <p:sldId id="1926" r:id="rId133"/>
    <p:sldId id="1888" r:id="rId134"/>
    <p:sldId id="1928" r:id="rId135"/>
    <p:sldId id="1930" r:id="rId136"/>
    <p:sldId id="1936" r:id="rId137"/>
    <p:sldId id="1935" r:id="rId138"/>
    <p:sldId id="1929" r:id="rId139"/>
    <p:sldId id="1943" r:id="rId140"/>
    <p:sldId id="1942" r:id="rId141"/>
    <p:sldId id="1889" r:id="rId142"/>
    <p:sldId id="1890" r:id="rId143"/>
    <p:sldId id="1892" r:id="rId144"/>
    <p:sldId id="1893" r:id="rId145"/>
    <p:sldId id="1894" r:id="rId146"/>
    <p:sldId id="1941" r:id="rId147"/>
    <p:sldId id="1940" r:id="rId148"/>
    <p:sldId id="1895" r:id="rId149"/>
    <p:sldId id="1896" r:id="rId150"/>
    <p:sldId id="1897" r:id="rId151"/>
    <p:sldId id="1898" r:id="rId152"/>
    <p:sldId id="2113" r:id="rId153"/>
    <p:sldId id="2112" r:id="rId154"/>
    <p:sldId id="1944" r:id="rId155"/>
    <p:sldId id="2224" r:id="rId156"/>
    <p:sldId id="2225" r:id="rId157"/>
    <p:sldId id="2226" r:id="rId158"/>
    <p:sldId id="1945" r:id="rId159"/>
    <p:sldId id="2126" r:id="rId160"/>
    <p:sldId id="2116" r:id="rId161"/>
    <p:sldId id="2117" r:id="rId162"/>
    <p:sldId id="2118" r:id="rId163"/>
    <p:sldId id="2119" r:id="rId164"/>
    <p:sldId id="2120" r:id="rId165"/>
    <p:sldId id="2115" r:id="rId166"/>
    <p:sldId id="2114" r:id="rId167"/>
    <p:sldId id="1946" r:id="rId168"/>
    <p:sldId id="1947" r:id="rId169"/>
    <p:sldId id="2125" r:id="rId170"/>
    <p:sldId id="2123" r:id="rId171"/>
    <p:sldId id="2124" r:id="rId172"/>
    <p:sldId id="2127" r:id="rId173"/>
    <p:sldId id="2128" r:id="rId174"/>
    <p:sldId id="2129" r:id="rId175"/>
    <p:sldId id="2130" r:id="rId176"/>
    <p:sldId id="2122" r:id="rId177"/>
    <p:sldId id="2121" r:id="rId178"/>
    <p:sldId id="1948" r:id="rId179"/>
    <p:sldId id="1950" r:id="rId180"/>
    <p:sldId id="1955" r:id="rId181"/>
    <p:sldId id="1956" r:id="rId182"/>
    <p:sldId id="2134" r:id="rId183"/>
    <p:sldId id="2133" r:id="rId184"/>
    <p:sldId id="2132" r:id="rId185"/>
    <p:sldId id="2131" r:id="rId186"/>
    <p:sldId id="1949" r:id="rId187"/>
    <p:sldId id="1951" r:id="rId188"/>
    <p:sldId id="1968" r:id="rId189"/>
    <p:sldId id="1958" r:id="rId190"/>
    <p:sldId id="1957" r:id="rId191"/>
    <p:sldId id="1959" r:id="rId192"/>
    <p:sldId id="1960" r:id="rId193"/>
    <p:sldId id="1961" r:id="rId194"/>
    <p:sldId id="1962" r:id="rId195"/>
    <p:sldId id="1963" r:id="rId196"/>
    <p:sldId id="1966" r:id="rId197"/>
    <p:sldId id="1964" r:id="rId198"/>
    <p:sldId id="1965" r:id="rId199"/>
    <p:sldId id="2137" r:id="rId200"/>
    <p:sldId id="2136" r:id="rId201"/>
    <p:sldId id="2135" r:id="rId202"/>
    <p:sldId id="1899" r:id="rId203"/>
    <p:sldId id="1969" r:id="rId204"/>
    <p:sldId id="1906" r:id="rId205"/>
    <p:sldId id="1901" r:id="rId206"/>
    <p:sldId id="1908" r:id="rId207"/>
    <p:sldId id="1903" r:id="rId208"/>
    <p:sldId id="1904" r:id="rId209"/>
    <p:sldId id="2139" r:id="rId210"/>
    <p:sldId id="2140" r:id="rId211"/>
    <p:sldId id="2138" r:id="rId212"/>
    <p:sldId id="1905" r:id="rId213"/>
    <p:sldId id="1973" r:id="rId214"/>
    <p:sldId id="1952" r:id="rId215"/>
    <p:sldId id="1910" r:id="rId216"/>
    <p:sldId id="2110" r:id="rId217"/>
    <p:sldId id="2111" r:id="rId218"/>
    <p:sldId id="2109" r:id="rId219"/>
    <p:sldId id="1954" r:id="rId220"/>
    <p:sldId id="1911" r:id="rId221"/>
    <p:sldId id="1974" r:id="rId222"/>
    <p:sldId id="1953" r:id="rId223"/>
    <p:sldId id="1913" r:id="rId224"/>
    <p:sldId id="2107" r:id="rId225"/>
    <p:sldId id="2108" r:id="rId226"/>
    <p:sldId id="2106" r:id="rId227"/>
    <p:sldId id="1979" r:id="rId228"/>
    <p:sldId id="1980" r:id="rId229"/>
    <p:sldId id="1981" r:id="rId230"/>
    <p:sldId id="1982" r:id="rId231"/>
    <p:sldId id="1983" r:id="rId232"/>
    <p:sldId id="2105" r:id="rId233"/>
    <p:sldId id="2103" r:id="rId234"/>
    <p:sldId id="1984" r:id="rId235"/>
    <p:sldId id="1985" r:id="rId236"/>
    <p:sldId id="1986" r:id="rId237"/>
    <p:sldId id="1987" r:id="rId238"/>
    <p:sldId id="1976" r:id="rId239"/>
    <p:sldId id="1994" r:id="rId240"/>
    <p:sldId id="1977" r:id="rId241"/>
    <p:sldId id="1978" r:id="rId242"/>
    <p:sldId id="1990" r:id="rId243"/>
    <p:sldId id="2100" r:id="rId244"/>
    <p:sldId id="2101" r:id="rId245"/>
    <p:sldId id="2102" r:id="rId246"/>
    <p:sldId id="2099" r:id="rId247"/>
    <p:sldId id="1996" r:id="rId248"/>
    <p:sldId id="2008" r:id="rId249"/>
    <p:sldId id="2009" r:id="rId250"/>
    <p:sldId id="1998" r:id="rId251"/>
    <p:sldId id="2002" r:id="rId252"/>
    <p:sldId id="2001" r:id="rId253"/>
    <p:sldId id="1970" r:id="rId254"/>
    <p:sldId id="1972" r:id="rId255"/>
    <p:sldId id="2096" r:id="rId256"/>
    <p:sldId id="2097" r:id="rId257"/>
    <p:sldId id="2098" r:id="rId258"/>
    <p:sldId id="2004" r:id="rId259"/>
    <p:sldId id="2007" r:id="rId260"/>
    <p:sldId id="2028" r:id="rId261"/>
    <p:sldId id="2005" r:id="rId262"/>
    <p:sldId id="2003" r:id="rId263"/>
    <p:sldId id="2006" r:id="rId264"/>
    <p:sldId id="2093" r:id="rId265"/>
    <p:sldId id="2094" r:id="rId266"/>
    <p:sldId id="2095" r:id="rId267"/>
    <p:sldId id="2087" r:id="rId268"/>
    <p:sldId id="2088" r:id="rId269"/>
    <p:sldId id="2089" r:id="rId270"/>
    <p:sldId id="2010" r:id="rId271"/>
    <p:sldId id="2017" r:id="rId272"/>
    <p:sldId id="2029" r:id="rId273"/>
    <p:sldId id="2011" r:id="rId274"/>
    <p:sldId id="2013" r:id="rId275"/>
    <p:sldId id="2092" r:id="rId276"/>
    <p:sldId id="2090" r:id="rId277"/>
    <p:sldId id="2015" r:id="rId278"/>
    <p:sldId id="2014" r:id="rId279"/>
    <p:sldId id="2091" r:id="rId280"/>
    <p:sldId id="2016" r:id="rId281"/>
    <p:sldId id="2012" r:id="rId282"/>
    <p:sldId id="2084" r:id="rId283"/>
    <p:sldId id="2085" r:id="rId284"/>
    <p:sldId id="2086" r:id="rId285"/>
    <p:sldId id="2018" r:id="rId286"/>
    <p:sldId id="2023" r:id="rId287"/>
    <p:sldId id="2039" r:id="rId288"/>
    <p:sldId id="2019" r:id="rId289"/>
    <p:sldId id="2020" r:id="rId290"/>
    <p:sldId id="2021" r:id="rId291"/>
    <p:sldId id="2022" r:id="rId292"/>
    <p:sldId id="2081" r:id="rId293"/>
    <p:sldId id="2082" r:id="rId294"/>
    <p:sldId id="2083" r:id="rId295"/>
    <p:sldId id="2025" r:id="rId296"/>
    <p:sldId id="2027" r:id="rId297"/>
    <p:sldId id="2051" r:id="rId298"/>
    <p:sldId id="2024" r:id="rId299"/>
    <p:sldId id="2026" r:id="rId300"/>
    <p:sldId id="2079" r:id="rId301"/>
    <p:sldId id="2080" r:id="rId302"/>
    <p:sldId id="2078" r:id="rId303"/>
    <p:sldId id="2046" r:id="rId304"/>
    <p:sldId id="2067" r:id="rId305"/>
    <p:sldId id="2068" r:id="rId306"/>
    <p:sldId id="2069" r:id="rId307"/>
    <p:sldId id="2070" r:id="rId308"/>
    <p:sldId id="2071" r:id="rId309"/>
    <p:sldId id="2072" r:id="rId310"/>
    <p:sldId id="2073" r:id="rId311"/>
    <p:sldId id="2074" r:id="rId312"/>
    <p:sldId id="2075" r:id="rId313"/>
    <p:sldId id="2076" r:id="rId314"/>
    <p:sldId id="2077" r:id="rId315"/>
    <p:sldId id="2066" r:id="rId316"/>
    <p:sldId id="2030" r:id="rId317"/>
    <p:sldId id="1383" r:id="rId318"/>
    <p:sldId id="1385" r:id="rId319"/>
    <p:sldId id="1382" r:id="rId320"/>
    <p:sldId id="2032" r:id="rId321"/>
    <p:sldId id="2043" r:id="rId322"/>
    <p:sldId id="2042" r:id="rId323"/>
    <p:sldId id="2041" r:id="rId324"/>
    <p:sldId id="2040" r:id="rId325"/>
    <p:sldId id="2044" r:id="rId326"/>
    <p:sldId id="1387" r:id="rId327"/>
    <p:sldId id="1388" r:id="rId328"/>
    <p:sldId id="2045" r:id="rId329"/>
    <p:sldId id="2033" r:id="rId330"/>
    <p:sldId id="2034" r:id="rId331"/>
    <p:sldId id="2036" r:id="rId332"/>
    <p:sldId id="2035" r:id="rId333"/>
    <p:sldId id="2037" r:id="rId334"/>
    <p:sldId id="2038" r:id="rId335"/>
    <p:sldId id="2048" r:id="rId336"/>
    <p:sldId id="2064" r:id="rId337"/>
    <p:sldId id="2049" r:id="rId338"/>
    <p:sldId id="2050" r:id="rId339"/>
    <p:sldId id="2052" r:id="rId340"/>
    <p:sldId id="2058" r:id="rId341"/>
    <p:sldId id="2057" r:id="rId342"/>
    <p:sldId id="2059" r:id="rId343"/>
    <p:sldId id="2060" r:id="rId344"/>
    <p:sldId id="2061" r:id="rId345"/>
    <p:sldId id="2062" r:id="rId346"/>
    <p:sldId id="2065" r:id="rId347"/>
    <p:sldId id="2063" r:id="rId348"/>
    <p:sldId id="2054" r:id="rId349"/>
    <p:sldId id="2056" r:id="rId350"/>
    <p:sldId id="2055" r:id="rId351"/>
    <p:sldId id="2203" r:id="rId352"/>
    <p:sldId id="2204" r:id="rId353"/>
    <p:sldId id="2205" r:id="rId354"/>
    <p:sldId id="2206" r:id="rId355"/>
    <p:sldId id="2207" r:id="rId356"/>
    <p:sldId id="2208" r:id="rId357"/>
    <p:sldId id="2209" r:id="rId358"/>
    <p:sldId id="2210" r:id="rId359"/>
    <p:sldId id="2211" r:id="rId360"/>
    <p:sldId id="1465" r:id="rId361"/>
  </p:sldIdLst>
  <p:sldSz cx="146304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9954"/>
    <a:srgbClr val="138CC4"/>
    <a:srgbClr val="1A40C0"/>
    <a:srgbClr val="F48E47"/>
    <a:srgbClr val="F5853A"/>
    <a:srgbClr val="19A6E7"/>
    <a:srgbClr val="FFA984"/>
    <a:srgbClr val="F4A85D"/>
    <a:srgbClr val="F5AD79"/>
    <a:srgbClr val="BEF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17A04-2283-3F40-94E6-70224ABE687A}" v="71" dt="2021-09-06T03:08:06.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2"/>
    <p:restoredTop sz="94626"/>
  </p:normalViewPr>
  <p:slideViewPr>
    <p:cSldViewPr snapToGrid="0" snapToObjects="1">
      <p:cViewPr varScale="1">
        <p:scale>
          <a:sx n="101" d="100"/>
          <a:sy n="101" d="100"/>
        </p:scale>
        <p:origin x="936" y="184"/>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theme" Target="theme/theme1.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microsoft.com/office/2016/11/relationships/changesInfo" Target="changesInfos/changesInfo1.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notesMaster" Target="notesMasters/notesMaster1.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commentAuthors" Target="commentAuthors.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viewProps" Target="viewProps.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tableStyles" Target="tableStyles.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microsoft.com/office/2015/10/relationships/revisionInfo" Target="revisionInfo.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7E217A04-2283-3F40-94E6-70224ABE687A}"/>
    <pc:docChg chg="undo custSel addSld delSld modSld sldOrd">
      <pc:chgData name="Stack Simplify" userId="30f9c473cae68561" providerId="LiveId" clId="{7E217A04-2283-3F40-94E6-70224ABE687A}" dt="2021-09-06T03:08:06.663" v="401"/>
      <pc:docMkLst>
        <pc:docMk/>
      </pc:docMkLst>
      <pc:sldChg chg="del">
        <pc:chgData name="Stack Simplify" userId="30f9c473cae68561" providerId="LiveId" clId="{7E217A04-2283-3F40-94E6-70224ABE687A}" dt="2021-09-05T12:06:10.049" v="240" actId="2696"/>
        <pc:sldMkLst>
          <pc:docMk/>
          <pc:sldMk cId="3904756619" sldId="1503"/>
        </pc:sldMkLst>
      </pc:sldChg>
      <pc:sldChg chg="del">
        <pc:chgData name="Stack Simplify" userId="30f9c473cae68561" providerId="LiveId" clId="{7E217A04-2283-3F40-94E6-70224ABE687A}" dt="2021-09-05T12:06:08.932" v="239" actId="2696"/>
        <pc:sldMkLst>
          <pc:docMk/>
          <pc:sldMk cId="3183521615" sldId="1506"/>
        </pc:sldMkLst>
      </pc:sldChg>
      <pc:sldChg chg="del">
        <pc:chgData name="Stack Simplify" userId="30f9c473cae68561" providerId="LiveId" clId="{7E217A04-2283-3F40-94E6-70224ABE687A}" dt="2021-09-05T12:05:58.202" v="208" actId="2696"/>
        <pc:sldMkLst>
          <pc:docMk/>
          <pc:sldMk cId="3246769470" sldId="1644"/>
        </pc:sldMkLst>
      </pc:sldChg>
      <pc:sldChg chg="del">
        <pc:chgData name="Stack Simplify" userId="30f9c473cae68561" providerId="LiveId" clId="{7E217A04-2283-3F40-94E6-70224ABE687A}" dt="2021-09-05T12:05:58.626" v="209" actId="2696"/>
        <pc:sldMkLst>
          <pc:docMk/>
          <pc:sldMk cId="3340075078" sldId="1645"/>
        </pc:sldMkLst>
      </pc:sldChg>
      <pc:sldChg chg="del">
        <pc:chgData name="Stack Simplify" userId="30f9c473cae68561" providerId="LiveId" clId="{7E217A04-2283-3F40-94E6-70224ABE687A}" dt="2021-09-05T12:05:59.028" v="210" actId="2696"/>
        <pc:sldMkLst>
          <pc:docMk/>
          <pc:sldMk cId="767989313" sldId="1646"/>
        </pc:sldMkLst>
      </pc:sldChg>
      <pc:sldChg chg="del">
        <pc:chgData name="Stack Simplify" userId="30f9c473cae68561" providerId="LiveId" clId="{7E217A04-2283-3F40-94E6-70224ABE687A}" dt="2021-09-05T12:05:59.918" v="212" actId="2696"/>
        <pc:sldMkLst>
          <pc:docMk/>
          <pc:sldMk cId="2743876482" sldId="1649"/>
        </pc:sldMkLst>
      </pc:sldChg>
      <pc:sldChg chg="del">
        <pc:chgData name="Stack Simplify" userId="30f9c473cae68561" providerId="LiveId" clId="{7E217A04-2283-3F40-94E6-70224ABE687A}" dt="2021-09-05T12:06:01.292" v="216" actId="2696"/>
        <pc:sldMkLst>
          <pc:docMk/>
          <pc:sldMk cId="3214241146" sldId="1658"/>
        </pc:sldMkLst>
      </pc:sldChg>
      <pc:sldChg chg="del">
        <pc:chgData name="Stack Simplify" userId="30f9c473cae68561" providerId="LiveId" clId="{7E217A04-2283-3F40-94E6-70224ABE687A}" dt="2021-09-05T12:06:03.119" v="222" actId="2696"/>
        <pc:sldMkLst>
          <pc:docMk/>
          <pc:sldMk cId="3694834122" sldId="1663"/>
        </pc:sldMkLst>
      </pc:sldChg>
      <pc:sldChg chg="del">
        <pc:chgData name="Stack Simplify" userId="30f9c473cae68561" providerId="LiveId" clId="{7E217A04-2283-3F40-94E6-70224ABE687A}" dt="2021-09-05T12:06:03.725" v="224" actId="2696"/>
        <pc:sldMkLst>
          <pc:docMk/>
          <pc:sldMk cId="2244668518" sldId="1664"/>
        </pc:sldMkLst>
      </pc:sldChg>
      <pc:sldChg chg="del">
        <pc:chgData name="Stack Simplify" userId="30f9c473cae68561" providerId="LiveId" clId="{7E217A04-2283-3F40-94E6-70224ABE687A}" dt="2021-09-05T12:06:06.768" v="233" actId="2696"/>
        <pc:sldMkLst>
          <pc:docMk/>
          <pc:sldMk cId="253357441" sldId="1665"/>
        </pc:sldMkLst>
      </pc:sldChg>
      <pc:sldChg chg="del">
        <pc:chgData name="Stack Simplify" userId="30f9c473cae68561" providerId="LiveId" clId="{7E217A04-2283-3F40-94E6-70224ABE687A}" dt="2021-09-05T12:06:07.032" v="234" actId="2696"/>
        <pc:sldMkLst>
          <pc:docMk/>
          <pc:sldMk cId="3938353196" sldId="1666"/>
        </pc:sldMkLst>
      </pc:sldChg>
      <pc:sldChg chg="del">
        <pc:chgData name="Stack Simplify" userId="30f9c473cae68561" providerId="LiveId" clId="{7E217A04-2283-3F40-94E6-70224ABE687A}" dt="2021-09-05T12:06:07.281" v="235" actId="2696"/>
        <pc:sldMkLst>
          <pc:docMk/>
          <pc:sldMk cId="3686579441" sldId="1668"/>
        </pc:sldMkLst>
      </pc:sldChg>
      <pc:sldChg chg="del">
        <pc:chgData name="Stack Simplify" userId="30f9c473cae68561" providerId="LiveId" clId="{7E217A04-2283-3F40-94E6-70224ABE687A}" dt="2021-09-05T12:06:04.114" v="225" actId="2696"/>
        <pc:sldMkLst>
          <pc:docMk/>
          <pc:sldMk cId="3977126935" sldId="1669"/>
        </pc:sldMkLst>
      </pc:sldChg>
      <pc:sldChg chg="del">
        <pc:chgData name="Stack Simplify" userId="30f9c473cae68561" providerId="LiveId" clId="{7E217A04-2283-3F40-94E6-70224ABE687A}" dt="2021-09-05T12:05:50.352" v="202" actId="2696"/>
        <pc:sldMkLst>
          <pc:docMk/>
          <pc:sldMk cId="1027478377" sldId="1670"/>
        </pc:sldMkLst>
      </pc:sldChg>
      <pc:sldChg chg="del">
        <pc:chgData name="Stack Simplify" userId="30f9c473cae68561" providerId="LiveId" clId="{7E217A04-2283-3F40-94E6-70224ABE687A}" dt="2021-09-05T12:05:51.599" v="204" actId="2696"/>
        <pc:sldMkLst>
          <pc:docMk/>
          <pc:sldMk cId="3409365225" sldId="1671"/>
        </pc:sldMkLst>
      </pc:sldChg>
      <pc:sldChg chg="del">
        <pc:chgData name="Stack Simplify" userId="30f9c473cae68561" providerId="LiveId" clId="{7E217A04-2283-3F40-94E6-70224ABE687A}" dt="2021-09-05T12:05:51.015" v="203" actId="2696"/>
        <pc:sldMkLst>
          <pc:docMk/>
          <pc:sldMk cId="1485709922" sldId="1672"/>
        </pc:sldMkLst>
      </pc:sldChg>
      <pc:sldChg chg="del">
        <pc:chgData name="Stack Simplify" userId="30f9c473cae68561" providerId="LiveId" clId="{7E217A04-2283-3F40-94E6-70224ABE687A}" dt="2021-09-05T12:05:55.775" v="207" actId="2696"/>
        <pc:sldMkLst>
          <pc:docMk/>
          <pc:sldMk cId="2972254933" sldId="1673"/>
        </pc:sldMkLst>
      </pc:sldChg>
      <pc:sldChg chg="del">
        <pc:chgData name="Stack Simplify" userId="30f9c473cae68561" providerId="LiveId" clId="{7E217A04-2283-3F40-94E6-70224ABE687A}" dt="2021-09-05T12:06:10.583" v="241" actId="2696"/>
        <pc:sldMkLst>
          <pc:docMk/>
          <pc:sldMk cId="392061044" sldId="1851"/>
        </pc:sldMkLst>
      </pc:sldChg>
      <pc:sldChg chg="del">
        <pc:chgData name="Stack Simplify" userId="30f9c473cae68561" providerId="LiveId" clId="{7E217A04-2283-3F40-94E6-70224ABE687A}" dt="2021-09-05T12:06:11.452" v="242" actId="2696"/>
        <pc:sldMkLst>
          <pc:docMk/>
          <pc:sldMk cId="454660666" sldId="1852"/>
        </pc:sldMkLst>
      </pc:sldChg>
      <pc:sldChg chg="del">
        <pc:chgData name="Stack Simplify" userId="30f9c473cae68561" providerId="LiveId" clId="{7E217A04-2283-3F40-94E6-70224ABE687A}" dt="2021-09-05T12:05:54.181" v="206" actId="2696"/>
        <pc:sldMkLst>
          <pc:docMk/>
          <pc:sldMk cId="4203375504" sldId="1853"/>
        </pc:sldMkLst>
      </pc:sldChg>
      <pc:sldChg chg="del">
        <pc:chgData name="Stack Simplify" userId="30f9c473cae68561" providerId="LiveId" clId="{7E217A04-2283-3F40-94E6-70224ABE687A}" dt="2021-09-05T12:05:52.119" v="205" actId="2696"/>
        <pc:sldMkLst>
          <pc:docMk/>
          <pc:sldMk cId="3671635903" sldId="1854"/>
        </pc:sldMkLst>
      </pc:sldChg>
      <pc:sldChg chg="del">
        <pc:chgData name="Stack Simplify" userId="30f9c473cae68561" providerId="LiveId" clId="{7E217A04-2283-3F40-94E6-70224ABE687A}" dt="2021-09-05T12:05:59.423" v="211" actId="2696"/>
        <pc:sldMkLst>
          <pc:docMk/>
          <pc:sldMk cId="3552357638" sldId="1855"/>
        </pc:sldMkLst>
      </pc:sldChg>
      <pc:sldChg chg="del">
        <pc:chgData name="Stack Simplify" userId="30f9c473cae68561" providerId="LiveId" clId="{7E217A04-2283-3F40-94E6-70224ABE687A}" dt="2021-09-05T12:06:01.554" v="217" actId="2696"/>
        <pc:sldMkLst>
          <pc:docMk/>
          <pc:sldMk cId="813917413" sldId="1856"/>
        </pc:sldMkLst>
      </pc:sldChg>
      <pc:sldChg chg="del">
        <pc:chgData name="Stack Simplify" userId="30f9c473cae68561" providerId="LiveId" clId="{7E217A04-2283-3F40-94E6-70224ABE687A}" dt="2021-09-05T12:06:00.615" v="214" actId="2696"/>
        <pc:sldMkLst>
          <pc:docMk/>
          <pc:sldMk cId="2763059802" sldId="1857"/>
        </pc:sldMkLst>
      </pc:sldChg>
      <pc:sldChg chg="del">
        <pc:chgData name="Stack Simplify" userId="30f9c473cae68561" providerId="LiveId" clId="{7E217A04-2283-3F40-94E6-70224ABE687A}" dt="2021-09-05T12:06:00.266" v="213" actId="2696"/>
        <pc:sldMkLst>
          <pc:docMk/>
          <pc:sldMk cId="3095509863" sldId="1858"/>
        </pc:sldMkLst>
      </pc:sldChg>
      <pc:sldChg chg="del">
        <pc:chgData name="Stack Simplify" userId="30f9c473cae68561" providerId="LiveId" clId="{7E217A04-2283-3F40-94E6-70224ABE687A}" dt="2021-09-05T12:06:02.270" v="219" actId="2696"/>
        <pc:sldMkLst>
          <pc:docMk/>
          <pc:sldMk cId="3000535984" sldId="1859"/>
        </pc:sldMkLst>
      </pc:sldChg>
      <pc:sldChg chg="del">
        <pc:chgData name="Stack Simplify" userId="30f9c473cae68561" providerId="LiveId" clId="{7E217A04-2283-3F40-94E6-70224ABE687A}" dt="2021-09-05T12:06:02.608" v="220" actId="2696"/>
        <pc:sldMkLst>
          <pc:docMk/>
          <pc:sldMk cId="2897243339" sldId="1860"/>
        </pc:sldMkLst>
      </pc:sldChg>
      <pc:sldChg chg="del">
        <pc:chgData name="Stack Simplify" userId="30f9c473cae68561" providerId="LiveId" clId="{7E217A04-2283-3F40-94E6-70224ABE687A}" dt="2021-09-05T12:06:02.848" v="221" actId="2696"/>
        <pc:sldMkLst>
          <pc:docMk/>
          <pc:sldMk cId="1154570280" sldId="1861"/>
        </pc:sldMkLst>
      </pc:sldChg>
      <pc:sldChg chg="del">
        <pc:chgData name="Stack Simplify" userId="30f9c473cae68561" providerId="LiveId" clId="{7E217A04-2283-3F40-94E6-70224ABE687A}" dt="2021-09-05T12:06:00.946" v="215" actId="2696"/>
        <pc:sldMkLst>
          <pc:docMk/>
          <pc:sldMk cId="680471122" sldId="1862"/>
        </pc:sldMkLst>
      </pc:sldChg>
      <pc:sldChg chg="del">
        <pc:chgData name="Stack Simplify" userId="30f9c473cae68561" providerId="LiveId" clId="{7E217A04-2283-3F40-94E6-70224ABE687A}" dt="2021-09-05T12:06:03.388" v="223" actId="2696"/>
        <pc:sldMkLst>
          <pc:docMk/>
          <pc:sldMk cId="586389679" sldId="1863"/>
        </pc:sldMkLst>
      </pc:sldChg>
      <pc:sldChg chg="del">
        <pc:chgData name="Stack Simplify" userId="30f9c473cae68561" providerId="LiveId" clId="{7E217A04-2283-3F40-94E6-70224ABE687A}" dt="2021-09-05T12:06:04.467" v="226" actId="2696"/>
        <pc:sldMkLst>
          <pc:docMk/>
          <pc:sldMk cId="1426012904" sldId="1864"/>
        </pc:sldMkLst>
      </pc:sldChg>
      <pc:sldChg chg="del">
        <pc:chgData name="Stack Simplify" userId="30f9c473cae68561" providerId="LiveId" clId="{7E217A04-2283-3F40-94E6-70224ABE687A}" dt="2021-09-05T12:06:04.777" v="227" actId="2696"/>
        <pc:sldMkLst>
          <pc:docMk/>
          <pc:sldMk cId="2334046175" sldId="1865"/>
        </pc:sldMkLst>
      </pc:sldChg>
      <pc:sldChg chg="del">
        <pc:chgData name="Stack Simplify" userId="30f9c473cae68561" providerId="LiveId" clId="{7E217A04-2283-3F40-94E6-70224ABE687A}" dt="2021-09-05T12:06:05.093" v="228" actId="2696"/>
        <pc:sldMkLst>
          <pc:docMk/>
          <pc:sldMk cId="3316608154" sldId="1866"/>
        </pc:sldMkLst>
      </pc:sldChg>
      <pc:sldChg chg="del">
        <pc:chgData name="Stack Simplify" userId="30f9c473cae68561" providerId="LiveId" clId="{7E217A04-2283-3F40-94E6-70224ABE687A}" dt="2021-09-05T12:06:05.394" v="229" actId="2696"/>
        <pc:sldMkLst>
          <pc:docMk/>
          <pc:sldMk cId="1684846976" sldId="1867"/>
        </pc:sldMkLst>
      </pc:sldChg>
      <pc:sldChg chg="del">
        <pc:chgData name="Stack Simplify" userId="30f9c473cae68561" providerId="LiveId" clId="{7E217A04-2283-3F40-94E6-70224ABE687A}" dt="2021-09-05T12:06:05.692" v="230" actId="2696"/>
        <pc:sldMkLst>
          <pc:docMk/>
          <pc:sldMk cId="3859247089" sldId="1868"/>
        </pc:sldMkLst>
      </pc:sldChg>
      <pc:sldChg chg="del">
        <pc:chgData name="Stack Simplify" userId="30f9c473cae68561" providerId="LiveId" clId="{7E217A04-2283-3F40-94E6-70224ABE687A}" dt="2021-09-05T12:06:05.890" v="231" actId="2696"/>
        <pc:sldMkLst>
          <pc:docMk/>
          <pc:sldMk cId="1245508278" sldId="1869"/>
        </pc:sldMkLst>
      </pc:sldChg>
      <pc:sldChg chg="del">
        <pc:chgData name="Stack Simplify" userId="30f9c473cae68561" providerId="LiveId" clId="{7E217A04-2283-3F40-94E6-70224ABE687A}" dt="2021-09-05T12:06:07.694" v="236" actId="2696"/>
        <pc:sldMkLst>
          <pc:docMk/>
          <pc:sldMk cId="399173388" sldId="1871"/>
        </pc:sldMkLst>
      </pc:sldChg>
      <pc:sldChg chg="del">
        <pc:chgData name="Stack Simplify" userId="30f9c473cae68561" providerId="LiveId" clId="{7E217A04-2283-3F40-94E6-70224ABE687A}" dt="2021-09-05T12:06:01.834" v="218" actId="2696"/>
        <pc:sldMkLst>
          <pc:docMk/>
          <pc:sldMk cId="173694571" sldId="1872"/>
        </pc:sldMkLst>
      </pc:sldChg>
      <pc:sldChg chg="del">
        <pc:chgData name="Stack Simplify" userId="30f9c473cae68561" providerId="LiveId" clId="{7E217A04-2283-3F40-94E6-70224ABE687A}" dt="2021-09-05T12:06:07.849" v="237" actId="2696"/>
        <pc:sldMkLst>
          <pc:docMk/>
          <pc:sldMk cId="3686343973" sldId="1873"/>
        </pc:sldMkLst>
      </pc:sldChg>
      <pc:sldChg chg="del">
        <pc:chgData name="Stack Simplify" userId="30f9c473cae68561" providerId="LiveId" clId="{7E217A04-2283-3F40-94E6-70224ABE687A}" dt="2021-09-05T12:06:06.086" v="232" actId="2696"/>
        <pc:sldMkLst>
          <pc:docMk/>
          <pc:sldMk cId="3615536331" sldId="1874"/>
        </pc:sldMkLst>
      </pc:sldChg>
      <pc:sldChg chg="del">
        <pc:chgData name="Stack Simplify" userId="30f9c473cae68561" providerId="LiveId" clId="{7E217A04-2283-3F40-94E6-70224ABE687A}" dt="2021-09-05T12:06:08.131" v="238" actId="2696"/>
        <pc:sldMkLst>
          <pc:docMk/>
          <pc:sldMk cId="3817709592" sldId="1876"/>
        </pc:sldMkLst>
      </pc:sldChg>
      <pc:sldChg chg="addSp delSp modSp mod modAnim">
        <pc:chgData name="Stack Simplify" userId="30f9c473cae68561" providerId="LiveId" clId="{7E217A04-2283-3F40-94E6-70224ABE687A}" dt="2021-09-05T09:49:28.644" v="193"/>
        <pc:sldMkLst>
          <pc:docMk/>
          <pc:sldMk cId="705517257" sldId="1950"/>
        </pc:sldMkLst>
        <pc:spChg chg="add del">
          <ac:chgData name="Stack Simplify" userId="30f9c473cae68561" providerId="LiveId" clId="{7E217A04-2283-3F40-94E6-70224ABE687A}" dt="2021-09-05T09:48:39.044" v="178" actId="478"/>
          <ac:spMkLst>
            <pc:docMk/>
            <pc:sldMk cId="705517257" sldId="1950"/>
            <ac:spMk id="3" creationId="{BA1EA1E2-300C-7E44-95A5-EB0289794D73}"/>
          </ac:spMkLst>
        </pc:spChg>
        <pc:spChg chg="add mod">
          <ac:chgData name="Stack Simplify" userId="30f9c473cae68561" providerId="LiveId" clId="{7E217A04-2283-3F40-94E6-70224ABE687A}" dt="2021-09-05T09:49:20.667" v="192" actId="692"/>
          <ac:spMkLst>
            <pc:docMk/>
            <pc:sldMk cId="705517257" sldId="1950"/>
            <ac:spMk id="8" creationId="{0B3B9AFA-7F94-B945-9676-979AA286BAEC}"/>
          </ac:spMkLst>
        </pc:spChg>
      </pc:sldChg>
      <pc:sldChg chg="ord">
        <pc:chgData name="Stack Simplify" userId="30f9c473cae68561" providerId="LiveId" clId="{7E217A04-2283-3F40-94E6-70224ABE687A}" dt="2021-09-05T06:23:58.575" v="172" actId="20578"/>
        <pc:sldMkLst>
          <pc:docMk/>
          <pc:sldMk cId="3214336267" sldId="2009"/>
        </pc:sldMkLst>
      </pc:sldChg>
      <pc:sldChg chg="addSp modSp mod modAnim">
        <pc:chgData name="Stack Simplify" userId="30f9c473cae68561" providerId="LiveId" clId="{7E217A04-2283-3F40-94E6-70224ABE687A}" dt="2021-09-05T04:47:12.344" v="28" actId="207"/>
        <pc:sldMkLst>
          <pc:docMk/>
          <pc:sldMk cId="1622281363" sldId="2052"/>
        </pc:sldMkLst>
        <pc:spChg chg="add mod">
          <ac:chgData name="Stack Simplify" userId="30f9c473cae68561" providerId="LiveId" clId="{7E217A04-2283-3F40-94E6-70224ABE687A}" dt="2021-09-05T04:47:12.344" v="28" actId="207"/>
          <ac:spMkLst>
            <pc:docMk/>
            <pc:sldMk cId="1622281363" sldId="2052"/>
            <ac:spMk id="21" creationId="{ACB93483-5E26-C242-88F6-7B84E4910F2D}"/>
          </ac:spMkLst>
        </pc:spChg>
      </pc:sldChg>
      <pc:sldChg chg="modSp mod">
        <pc:chgData name="Stack Simplify" userId="30f9c473cae68561" providerId="LiveId" clId="{7E217A04-2283-3F40-94E6-70224ABE687A}" dt="2021-09-05T04:45:07.298" v="2" actId="207"/>
        <pc:sldMkLst>
          <pc:docMk/>
          <pc:sldMk cId="2150276762" sldId="2064"/>
        </pc:sldMkLst>
        <pc:spChg chg="mod">
          <ac:chgData name="Stack Simplify" userId="30f9c473cae68561" providerId="LiveId" clId="{7E217A04-2283-3F40-94E6-70224ABE687A}" dt="2021-09-05T04:45:04.454" v="1" actId="207"/>
          <ac:spMkLst>
            <pc:docMk/>
            <pc:sldMk cId="2150276762" sldId="2064"/>
            <ac:spMk id="6" creationId="{C05D3B84-223A-774A-A013-C8362903387B}"/>
          </ac:spMkLst>
        </pc:spChg>
        <pc:spChg chg="mod">
          <ac:chgData name="Stack Simplify" userId="30f9c473cae68561" providerId="LiveId" clId="{7E217A04-2283-3F40-94E6-70224ABE687A}" dt="2021-09-05T04:45:07.298" v="2" actId="207"/>
          <ac:spMkLst>
            <pc:docMk/>
            <pc:sldMk cId="2150276762" sldId="2064"/>
            <ac:spMk id="8" creationId="{4CF757B1-5CAC-E246-9279-BBD36B76F734}"/>
          </ac:spMkLst>
        </pc:spChg>
      </pc:sldChg>
      <pc:sldChg chg="addSp delSp modSp mod modAnim">
        <pc:chgData name="Stack Simplify" userId="30f9c473cae68561" providerId="LiveId" clId="{7E217A04-2283-3F40-94E6-70224ABE687A}" dt="2021-09-05T06:11:38.091" v="171"/>
        <pc:sldMkLst>
          <pc:docMk/>
          <pc:sldMk cId="2782820059" sldId="2096"/>
        </pc:sldMkLst>
        <pc:spChg chg="mod">
          <ac:chgData name="Stack Simplify" userId="30f9c473cae68561" providerId="LiveId" clId="{7E217A04-2283-3F40-94E6-70224ABE687A}" dt="2021-09-05T06:10:39.882" v="142" actId="1076"/>
          <ac:spMkLst>
            <pc:docMk/>
            <pc:sldMk cId="2782820059" sldId="2096"/>
            <ac:spMk id="7" creationId="{0696925F-4121-A74C-958B-79F304081CD3}"/>
          </ac:spMkLst>
        </pc:spChg>
        <pc:spChg chg="mod">
          <ac:chgData name="Stack Simplify" userId="30f9c473cae68561" providerId="LiveId" clId="{7E217A04-2283-3F40-94E6-70224ABE687A}" dt="2021-09-05T06:10:46.178" v="143" actId="1076"/>
          <ac:spMkLst>
            <pc:docMk/>
            <pc:sldMk cId="2782820059" sldId="2096"/>
            <ac:spMk id="8" creationId="{8B1AA4A1-6D47-F74B-9870-EC5FB1D46DB5}"/>
          </ac:spMkLst>
        </pc:spChg>
        <pc:spChg chg="del">
          <ac:chgData name="Stack Simplify" userId="30f9c473cae68561" providerId="LiveId" clId="{7E217A04-2283-3F40-94E6-70224ABE687A}" dt="2021-09-05T06:06:44.837" v="29" actId="478"/>
          <ac:spMkLst>
            <pc:docMk/>
            <pc:sldMk cId="2782820059" sldId="2096"/>
            <ac:spMk id="9" creationId="{8963C16E-47B9-A246-9166-32F34265D77C}"/>
          </ac:spMkLst>
        </pc:spChg>
        <pc:spChg chg="add mod">
          <ac:chgData name="Stack Simplify" userId="30f9c473cae68561" providerId="LiveId" clId="{7E217A04-2283-3F40-94E6-70224ABE687A}" dt="2021-09-05T06:10:14.518" v="136"/>
          <ac:spMkLst>
            <pc:docMk/>
            <pc:sldMk cId="2782820059" sldId="2096"/>
            <ac:spMk id="10" creationId="{2F6FBD3B-C3EA-7D43-A5A6-4A114CF87656}"/>
          </ac:spMkLst>
        </pc:spChg>
        <pc:spChg chg="del">
          <ac:chgData name="Stack Simplify" userId="30f9c473cae68561" providerId="LiveId" clId="{7E217A04-2283-3F40-94E6-70224ABE687A}" dt="2021-09-05T06:07:08.197" v="42" actId="21"/>
          <ac:spMkLst>
            <pc:docMk/>
            <pc:sldMk cId="2782820059" sldId="2096"/>
            <ac:spMk id="11" creationId="{568D5106-493F-6B4D-BE6F-BFD692FCF698}"/>
          </ac:spMkLst>
        </pc:spChg>
        <pc:spChg chg="add mod">
          <ac:chgData name="Stack Simplify" userId="30f9c473cae68561" providerId="LiveId" clId="{7E217A04-2283-3F40-94E6-70224ABE687A}" dt="2021-09-05T06:10:31.904" v="141" actId="14100"/>
          <ac:spMkLst>
            <pc:docMk/>
            <pc:sldMk cId="2782820059" sldId="2096"/>
            <ac:spMk id="18" creationId="{43F349E8-715C-4F4E-86EE-106E53DA98A6}"/>
          </ac:spMkLst>
        </pc:spChg>
        <pc:spChg chg="del">
          <ac:chgData name="Stack Simplify" userId="30f9c473cae68561" providerId="LiveId" clId="{7E217A04-2283-3F40-94E6-70224ABE687A}" dt="2021-09-05T06:06:48.835" v="33" actId="478"/>
          <ac:spMkLst>
            <pc:docMk/>
            <pc:sldMk cId="2782820059" sldId="2096"/>
            <ac:spMk id="21" creationId="{8AD06F17-958A-A148-ADCC-7ABEEEED5B97}"/>
          </ac:spMkLst>
        </pc:spChg>
        <pc:spChg chg="del">
          <ac:chgData name="Stack Simplify" userId="30f9c473cae68561" providerId="LiveId" clId="{7E217A04-2283-3F40-94E6-70224ABE687A}" dt="2021-09-05T06:06:50.084" v="34" actId="478"/>
          <ac:spMkLst>
            <pc:docMk/>
            <pc:sldMk cId="2782820059" sldId="2096"/>
            <ac:spMk id="22" creationId="{71E6FDF9-212D-134F-86BA-B190FD2FC21D}"/>
          </ac:spMkLst>
        </pc:spChg>
        <pc:picChg chg="add mod">
          <ac:chgData name="Stack Simplify" userId="30f9c473cae68561" providerId="LiveId" clId="{7E217A04-2283-3F40-94E6-70224ABE687A}" dt="2021-09-05T06:07:04.737" v="41" actId="14100"/>
          <ac:picMkLst>
            <pc:docMk/>
            <pc:sldMk cId="2782820059" sldId="2096"/>
            <ac:picMk id="3" creationId="{E167B1CE-001E-554D-98C9-599256D53903}"/>
          </ac:picMkLst>
        </pc:picChg>
        <pc:picChg chg="del">
          <ac:chgData name="Stack Simplify" userId="30f9c473cae68561" providerId="LiveId" clId="{7E217A04-2283-3F40-94E6-70224ABE687A}" dt="2021-09-05T06:06:50.692" v="35" actId="478"/>
          <ac:picMkLst>
            <pc:docMk/>
            <pc:sldMk cId="2782820059" sldId="2096"/>
            <ac:picMk id="5" creationId="{A87EDF88-750E-C948-81FD-9777DC7AE1AF}"/>
          </ac:picMkLst>
        </pc:picChg>
        <pc:picChg chg="del">
          <ac:chgData name="Stack Simplify" userId="30f9c473cae68561" providerId="LiveId" clId="{7E217A04-2283-3F40-94E6-70224ABE687A}" dt="2021-09-05T06:06:52.997" v="36" actId="478"/>
          <ac:picMkLst>
            <pc:docMk/>
            <pc:sldMk cId="2782820059" sldId="2096"/>
            <ac:picMk id="6" creationId="{2AB9078B-9936-D94E-9B84-42CF9E0320E1}"/>
          </ac:picMkLst>
        </pc:picChg>
        <pc:cxnChg chg="add mod">
          <ac:chgData name="Stack Simplify" userId="30f9c473cae68561" providerId="LiveId" clId="{7E217A04-2283-3F40-94E6-70224ABE687A}" dt="2021-09-05T06:10:59.309" v="155" actId="692"/>
          <ac:cxnSpMkLst>
            <pc:docMk/>
            <pc:sldMk cId="2782820059" sldId="2096"/>
            <ac:cxnSpMk id="13" creationId="{1EB7B7D7-82FC-2D49-B06F-249B8B3351BD}"/>
          </ac:cxnSpMkLst>
        </pc:cxnChg>
        <pc:cxnChg chg="del mod">
          <ac:chgData name="Stack Simplify" userId="30f9c473cae68561" providerId="LiveId" clId="{7E217A04-2283-3F40-94E6-70224ABE687A}" dt="2021-09-05T06:06:45.860" v="30" actId="478"/>
          <ac:cxnSpMkLst>
            <pc:docMk/>
            <pc:sldMk cId="2782820059" sldId="2096"/>
            <ac:cxnSpMk id="15" creationId="{C4F14A41-78E6-694A-9978-39557CD3F263}"/>
          </ac:cxnSpMkLst>
        </pc:cxnChg>
        <pc:cxnChg chg="add mod">
          <ac:chgData name="Stack Simplify" userId="30f9c473cae68561" providerId="LiveId" clId="{7E217A04-2283-3F40-94E6-70224ABE687A}" dt="2021-09-05T06:11:11.318" v="167" actId="692"/>
          <ac:cxnSpMkLst>
            <pc:docMk/>
            <pc:sldMk cId="2782820059" sldId="2096"/>
            <ac:cxnSpMk id="16" creationId="{CAD6CCAC-F8A5-594B-99E3-FA2AA2510779}"/>
          </ac:cxnSpMkLst>
        </pc:cxnChg>
        <pc:cxnChg chg="del mod">
          <ac:chgData name="Stack Simplify" userId="30f9c473cae68561" providerId="LiveId" clId="{7E217A04-2283-3F40-94E6-70224ABE687A}" dt="2021-09-05T06:06:47.151" v="31" actId="478"/>
          <ac:cxnSpMkLst>
            <pc:docMk/>
            <pc:sldMk cId="2782820059" sldId="2096"/>
            <ac:cxnSpMk id="17" creationId="{4179ED51-B182-444D-967B-BAF3062A34F5}"/>
          </ac:cxnSpMkLst>
        </pc:cxnChg>
        <pc:cxnChg chg="del mod">
          <ac:chgData name="Stack Simplify" userId="30f9c473cae68561" providerId="LiveId" clId="{7E217A04-2283-3F40-94E6-70224ABE687A}" dt="2021-09-05T06:06:47.971" v="32" actId="478"/>
          <ac:cxnSpMkLst>
            <pc:docMk/>
            <pc:sldMk cId="2782820059" sldId="2096"/>
            <ac:cxnSpMk id="20" creationId="{76A92781-7E88-C34A-BB2C-827F7892CFA4}"/>
          </ac:cxnSpMkLst>
        </pc:cxnChg>
      </pc:sldChg>
      <pc:sldChg chg="addSp delSp modSp mod modAnim">
        <pc:chgData name="Stack Simplify" userId="30f9c473cae68561" providerId="LiveId" clId="{7E217A04-2283-3F40-94E6-70224ABE687A}" dt="2021-09-05T06:09:34.214" v="119"/>
        <pc:sldMkLst>
          <pc:docMk/>
          <pc:sldMk cId="3628105177" sldId="2097"/>
        </pc:sldMkLst>
        <pc:spChg chg="del mod">
          <ac:chgData name="Stack Simplify" userId="30f9c473cae68561" providerId="LiveId" clId="{7E217A04-2283-3F40-94E6-70224ABE687A}" dt="2021-09-05T06:07:24.465" v="49" actId="478"/>
          <ac:spMkLst>
            <pc:docMk/>
            <pc:sldMk cId="3628105177" sldId="2097"/>
            <ac:spMk id="6" creationId="{E018FD65-E720-B647-894E-18CF277ECF83}"/>
          </ac:spMkLst>
        </pc:spChg>
        <pc:spChg chg="add mod">
          <ac:chgData name="Stack Simplify" userId="30f9c473cae68561" providerId="LiveId" clId="{7E217A04-2283-3F40-94E6-70224ABE687A}" dt="2021-09-05T06:08:20.456" v="89" actId="14100"/>
          <ac:spMkLst>
            <pc:docMk/>
            <pc:sldMk cId="3628105177" sldId="2097"/>
            <ac:spMk id="7" creationId="{A2010FEF-E2E6-E940-96AD-ACDEB283CDB4}"/>
          </ac:spMkLst>
        </pc:spChg>
        <pc:spChg chg="del">
          <ac:chgData name="Stack Simplify" userId="30f9c473cae68561" providerId="LiveId" clId="{7E217A04-2283-3F40-94E6-70224ABE687A}" dt="2021-09-05T06:07:32.091" v="75" actId="478"/>
          <ac:spMkLst>
            <pc:docMk/>
            <pc:sldMk cId="3628105177" sldId="2097"/>
            <ac:spMk id="8" creationId="{E4B91880-2AE9-A540-963F-6D4BA5E07803}"/>
          </ac:spMkLst>
        </pc:spChg>
        <pc:spChg chg="add mod">
          <ac:chgData name="Stack Simplify" userId="30f9c473cae68561" providerId="LiveId" clId="{7E217A04-2283-3F40-94E6-70224ABE687A}" dt="2021-09-05T06:08:49.568" v="98" actId="1076"/>
          <ac:spMkLst>
            <pc:docMk/>
            <pc:sldMk cId="3628105177" sldId="2097"/>
            <ac:spMk id="9" creationId="{743B0096-5D3B-B542-9087-00556E31FAD2}"/>
          </ac:spMkLst>
        </pc:spChg>
        <pc:spChg chg="add mod">
          <ac:chgData name="Stack Simplify" userId="30f9c473cae68561" providerId="LiveId" clId="{7E217A04-2283-3F40-94E6-70224ABE687A}" dt="2021-09-05T06:09:07.071" v="104" actId="207"/>
          <ac:spMkLst>
            <pc:docMk/>
            <pc:sldMk cId="3628105177" sldId="2097"/>
            <ac:spMk id="11" creationId="{2A820AA1-1A8B-144A-969D-27F3F80E15BC}"/>
          </ac:spMkLst>
        </pc:spChg>
        <pc:spChg chg="add mod">
          <ac:chgData name="Stack Simplify" userId="30f9c473cae68561" providerId="LiveId" clId="{7E217A04-2283-3F40-94E6-70224ABE687A}" dt="2021-09-05T06:08:30.144" v="93" actId="14100"/>
          <ac:spMkLst>
            <pc:docMk/>
            <pc:sldMk cId="3628105177" sldId="2097"/>
            <ac:spMk id="12" creationId="{7DF503E9-EB0E-5D49-9DA1-CE82374F65B9}"/>
          </ac:spMkLst>
        </pc:spChg>
        <pc:picChg chg="add mod">
          <ac:chgData name="Stack Simplify" userId="30f9c473cae68561" providerId="LiveId" clId="{7E217A04-2283-3F40-94E6-70224ABE687A}" dt="2021-09-05T06:07:56.297" v="80" actId="1076"/>
          <ac:picMkLst>
            <pc:docMk/>
            <pc:sldMk cId="3628105177" sldId="2097"/>
            <ac:picMk id="3" creationId="{38A43F1C-8EA3-F549-A504-2B3F61E5CEAF}"/>
          </ac:picMkLst>
        </pc:picChg>
        <pc:picChg chg="del">
          <ac:chgData name="Stack Simplify" userId="30f9c473cae68561" providerId="LiveId" clId="{7E217A04-2283-3F40-94E6-70224ABE687A}" dt="2021-09-05T06:07:32.687" v="76" actId="478"/>
          <ac:picMkLst>
            <pc:docMk/>
            <pc:sldMk cId="3628105177" sldId="2097"/>
            <ac:picMk id="5" creationId="{213CB8C1-E994-CE46-BDEA-5178E94E5BEE}"/>
          </ac:picMkLst>
        </pc:picChg>
        <pc:cxnChg chg="del mod">
          <ac:chgData name="Stack Simplify" userId="30f9c473cae68561" providerId="LiveId" clId="{7E217A04-2283-3F40-94E6-70224ABE687A}" dt="2021-09-05T06:07:15.220" v="45" actId="478"/>
          <ac:cxnSpMkLst>
            <pc:docMk/>
            <pc:sldMk cId="3628105177" sldId="2097"/>
            <ac:cxnSpMk id="10" creationId="{6D48EDD4-E122-9D41-830A-C5C7D3235B69}"/>
          </ac:cxnSpMkLst>
        </pc:cxnChg>
        <pc:cxnChg chg="add mod">
          <ac:chgData name="Stack Simplify" userId="30f9c473cae68561" providerId="LiveId" clId="{7E217A04-2283-3F40-94E6-70224ABE687A}" dt="2021-09-05T06:09:22.851" v="117" actId="692"/>
          <ac:cxnSpMkLst>
            <pc:docMk/>
            <pc:sldMk cId="3628105177" sldId="2097"/>
            <ac:cxnSpMk id="14" creationId="{A06531AC-26B0-B941-868F-F41B7DEEAB79}"/>
          </ac:cxnSpMkLst>
        </pc:cxnChg>
        <pc:cxnChg chg="add mod">
          <ac:chgData name="Stack Simplify" userId="30f9c473cae68561" providerId="LiveId" clId="{7E217A04-2283-3F40-94E6-70224ABE687A}" dt="2021-09-05T06:09:17.665" v="116" actId="692"/>
          <ac:cxnSpMkLst>
            <pc:docMk/>
            <pc:sldMk cId="3628105177" sldId="2097"/>
            <ac:cxnSpMk id="16" creationId="{DD7BA1A4-79BE-F246-9349-E2752262C125}"/>
          </ac:cxnSpMkLst>
        </pc:cxnChg>
      </pc:sldChg>
      <pc:sldChg chg="modSp mod">
        <pc:chgData name="Stack Simplify" userId="30f9c473cae68561" providerId="LiveId" clId="{7E217A04-2283-3F40-94E6-70224ABE687A}" dt="2021-09-05T10:58:51.963" v="201" actId="20577"/>
        <pc:sldMkLst>
          <pc:docMk/>
          <pc:sldMk cId="825344361" sldId="2136"/>
        </pc:sldMkLst>
        <pc:spChg chg="mod">
          <ac:chgData name="Stack Simplify" userId="30f9c473cae68561" providerId="LiveId" clId="{7E217A04-2283-3F40-94E6-70224ABE687A}" dt="2021-09-05T10:58:51.963" v="201" actId="20577"/>
          <ac:spMkLst>
            <pc:docMk/>
            <pc:sldMk cId="825344361" sldId="2136"/>
            <ac:spMk id="9" creationId="{4E61F174-5878-044C-9782-5A53D5D2F78F}"/>
          </ac:spMkLst>
        </pc:spChg>
      </pc:sldChg>
      <pc:sldChg chg="modAnim">
        <pc:chgData name="Stack Simplify" userId="30f9c473cae68561" providerId="LiveId" clId="{7E217A04-2283-3F40-94E6-70224ABE687A}" dt="2021-09-06T03:08:06.663" v="401"/>
        <pc:sldMkLst>
          <pc:docMk/>
          <pc:sldMk cId="1267037449" sldId="2142"/>
        </pc:sldMkLst>
      </pc:sldChg>
      <pc:sldChg chg="modSp">
        <pc:chgData name="Stack Simplify" userId="30f9c473cae68561" providerId="LiveId" clId="{7E217A04-2283-3F40-94E6-70224ABE687A}" dt="2021-09-06T01:49:30.903" v="299" actId="255"/>
        <pc:sldMkLst>
          <pc:docMk/>
          <pc:sldMk cId="1714916571" sldId="2144"/>
        </pc:sldMkLst>
        <pc:spChg chg="mod">
          <ac:chgData name="Stack Simplify" userId="30f9c473cae68561" providerId="LiveId" clId="{7E217A04-2283-3F40-94E6-70224ABE687A}" dt="2021-09-06T01:49:30.903" v="299" actId="255"/>
          <ac:spMkLst>
            <pc:docMk/>
            <pc:sldMk cId="1714916571" sldId="2144"/>
            <ac:spMk id="22" creationId="{DFBF62AB-964F-9F40-B543-92370544BB9B}"/>
          </ac:spMkLst>
        </pc:spChg>
        <pc:spChg chg="mod">
          <ac:chgData name="Stack Simplify" userId="30f9c473cae68561" providerId="LiveId" clId="{7E217A04-2283-3F40-94E6-70224ABE687A}" dt="2021-09-06T01:40:56.134" v="278" actId="255"/>
          <ac:spMkLst>
            <pc:docMk/>
            <pc:sldMk cId="1714916571" sldId="2144"/>
            <ac:spMk id="24" creationId="{4853180D-5BFD-CA42-A871-710DE142AD14}"/>
          </ac:spMkLst>
        </pc:spChg>
        <pc:spChg chg="mod">
          <ac:chgData name="Stack Simplify" userId="30f9c473cae68561" providerId="LiveId" clId="{7E217A04-2283-3F40-94E6-70224ABE687A}" dt="2021-09-06T01:49:21.497" v="298" actId="255"/>
          <ac:spMkLst>
            <pc:docMk/>
            <pc:sldMk cId="1714916571" sldId="2144"/>
            <ac:spMk id="26" creationId="{0AE2CC87-D36A-6740-A07B-7C57A7CAEF44}"/>
          </ac:spMkLst>
        </pc:spChg>
      </pc:sldChg>
      <pc:sldChg chg="delSp modSp mod">
        <pc:chgData name="Stack Simplify" userId="30f9c473cae68561" providerId="LiveId" clId="{7E217A04-2283-3F40-94E6-70224ABE687A}" dt="2021-09-06T01:43:07.383" v="294" actId="478"/>
        <pc:sldMkLst>
          <pc:docMk/>
          <pc:sldMk cId="2040448909" sldId="2146"/>
        </pc:sldMkLst>
        <pc:spChg chg="del mod">
          <ac:chgData name="Stack Simplify" userId="30f9c473cae68561" providerId="LiveId" clId="{7E217A04-2283-3F40-94E6-70224ABE687A}" dt="2021-09-06T01:43:05.671" v="293" actId="478"/>
          <ac:spMkLst>
            <pc:docMk/>
            <pc:sldMk cId="2040448909" sldId="2146"/>
            <ac:spMk id="33" creationId="{725980DD-1AE8-C44D-B181-45D399D99762}"/>
          </ac:spMkLst>
        </pc:spChg>
        <pc:spChg chg="del">
          <ac:chgData name="Stack Simplify" userId="30f9c473cae68561" providerId="LiveId" clId="{7E217A04-2283-3F40-94E6-70224ABE687A}" dt="2021-09-06T01:43:07.383" v="294" actId="478"/>
          <ac:spMkLst>
            <pc:docMk/>
            <pc:sldMk cId="2040448909" sldId="2146"/>
            <ac:spMk id="34" creationId="{BDEF9667-52CD-7542-83D9-CEAC83473BFA}"/>
          </ac:spMkLst>
        </pc:spChg>
      </pc:sldChg>
      <pc:sldChg chg="delSp modSp mod modAnim">
        <pc:chgData name="Stack Simplify" userId="30f9c473cae68561" providerId="LiveId" clId="{7E217A04-2283-3F40-94E6-70224ABE687A}" dt="2021-09-06T01:42:18.531" v="291" actId="1076"/>
        <pc:sldMkLst>
          <pc:docMk/>
          <pc:sldMk cId="2384308011" sldId="2147"/>
        </pc:sldMkLst>
        <pc:spChg chg="mod">
          <ac:chgData name="Stack Simplify" userId="30f9c473cae68561" providerId="LiveId" clId="{7E217A04-2283-3F40-94E6-70224ABE687A}" dt="2021-09-06T01:42:18.531" v="291" actId="1076"/>
          <ac:spMkLst>
            <pc:docMk/>
            <pc:sldMk cId="2384308011" sldId="2147"/>
            <ac:spMk id="9" creationId="{4852816D-2FAB-934C-8139-B8D5FBFDAE3A}"/>
          </ac:spMkLst>
        </pc:spChg>
        <pc:spChg chg="del">
          <ac:chgData name="Stack Simplify" userId="30f9c473cae68561" providerId="LiveId" clId="{7E217A04-2283-3F40-94E6-70224ABE687A}" dt="2021-09-06T01:41:41.478" v="282" actId="478"/>
          <ac:spMkLst>
            <pc:docMk/>
            <pc:sldMk cId="2384308011" sldId="2147"/>
            <ac:spMk id="10" creationId="{78DC742A-DA39-5A4E-BEEA-5288452C2DDF}"/>
          </ac:spMkLst>
        </pc:spChg>
        <pc:spChg chg="del">
          <ac:chgData name="Stack Simplify" userId="30f9c473cae68561" providerId="LiveId" clId="{7E217A04-2283-3F40-94E6-70224ABE687A}" dt="2021-09-06T01:41:34.185" v="279" actId="478"/>
          <ac:spMkLst>
            <pc:docMk/>
            <pc:sldMk cId="2384308011" sldId="2147"/>
            <ac:spMk id="12" creationId="{4AF3D208-CF3E-5343-9EFA-4F2D68CCDEFA}"/>
          </ac:spMkLst>
        </pc:spChg>
        <pc:spChg chg="del">
          <ac:chgData name="Stack Simplify" userId="30f9c473cae68561" providerId="LiveId" clId="{7E217A04-2283-3F40-94E6-70224ABE687A}" dt="2021-09-06T01:41:35.907" v="280" actId="478"/>
          <ac:spMkLst>
            <pc:docMk/>
            <pc:sldMk cId="2384308011" sldId="2147"/>
            <ac:spMk id="13" creationId="{D3711DBF-0104-5144-A859-05871A392E79}"/>
          </ac:spMkLst>
        </pc:spChg>
        <pc:spChg chg="del">
          <ac:chgData name="Stack Simplify" userId="30f9c473cae68561" providerId="LiveId" clId="{7E217A04-2283-3F40-94E6-70224ABE687A}" dt="2021-09-06T01:41:37.174" v="281" actId="478"/>
          <ac:spMkLst>
            <pc:docMk/>
            <pc:sldMk cId="2384308011" sldId="2147"/>
            <ac:spMk id="14" creationId="{0D70910D-6786-C145-8EF8-A6A53CC82EFA}"/>
          </ac:spMkLst>
        </pc:spChg>
        <pc:spChg chg="mod">
          <ac:chgData name="Stack Simplify" userId="30f9c473cae68561" providerId="LiveId" clId="{7E217A04-2283-3F40-94E6-70224ABE687A}" dt="2021-09-06T01:42:08.241" v="288" actId="1076"/>
          <ac:spMkLst>
            <pc:docMk/>
            <pc:sldMk cId="2384308011" sldId="2147"/>
            <ac:spMk id="15" creationId="{77728722-C3A0-AF4C-99C6-A4B064FC37F1}"/>
          </ac:spMkLst>
        </pc:spChg>
      </pc:sldChg>
      <pc:sldChg chg="del">
        <pc:chgData name="Stack Simplify" userId="30f9c473cae68561" providerId="LiveId" clId="{7E217A04-2283-3F40-94E6-70224ABE687A}" dt="2021-09-05T12:10:26.527" v="272" actId="2696"/>
        <pc:sldMkLst>
          <pc:docMk/>
          <pc:sldMk cId="1273500283" sldId="2149"/>
        </pc:sldMkLst>
      </pc:sldChg>
      <pc:sldChg chg="del">
        <pc:chgData name="Stack Simplify" userId="30f9c473cae68561" providerId="LiveId" clId="{7E217A04-2283-3F40-94E6-70224ABE687A}" dt="2021-09-05T12:11:32.187" v="276" actId="2696"/>
        <pc:sldMkLst>
          <pc:docMk/>
          <pc:sldMk cId="3140049725" sldId="2150"/>
        </pc:sldMkLst>
      </pc:sldChg>
      <pc:sldChg chg="modSp mod">
        <pc:chgData name="Stack Simplify" userId="30f9c473cae68561" providerId="LiveId" clId="{7E217A04-2283-3F40-94E6-70224ABE687A}" dt="2021-09-06T01:43:40.250" v="296" actId="14100"/>
        <pc:sldMkLst>
          <pc:docMk/>
          <pc:sldMk cId="437941187" sldId="2151"/>
        </pc:sldMkLst>
        <pc:spChg chg="mod">
          <ac:chgData name="Stack Simplify" userId="30f9c473cae68561" providerId="LiveId" clId="{7E217A04-2283-3F40-94E6-70224ABE687A}" dt="2021-09-06T01:43:37.313" v="295" actId="14100"/>
          <ac:spMkLst>
            <pc:docMk/>
            <pc:sldMk cId="437941187" sldId="2151"/>
            <ac:spMk id="50" creationId="{BFC49F6D-9260-CA41-8446-7A8440EB94D5}"/>
          </ac:spMkLst>
        </pc:spChg>
        <pc:spChg chg="mod">
          <ac:chgData name="Stack Simplify" userId="30f9c473cae68561" providerId="LiveId" clId="{7E217A04-2283-3F40-94E6-70224ABE687A}" dt="2021-09-06T01:43:40.250" v="296" actId="14100"/>
          <ac:spMkLst>
            <pc:docMk/>
            <pc:sldMk cId="437941187" sldId="2151"/>
            <ac:spMk id="51" creationId="{DC7292CE-837C-1848-A435-E57A96D8658B}"/>
          </ac:spMkLst>
        </pc:spChg>
      </pc:sldChg>
      <pc:sldChg chg="del">
        <pc:chgData name="Stack Simplify" userId="30f9c473cae68561" providerId="LiveId" clId="{7E217A04-2283-3F40-94E6-70224ABE687A}" dt="2021-09-05T12:12:22.450" v="277" actId="2696"/>
        <pc:sldMkLst>
          <pc:docMk/>
          <pc:sldMk cId="4160102591" sldId="2171"/>
        </pc:sldMkLst>
      </pc:sldChg>
      <pc:sldChg chg="del">
        <pc:chgData name="Stack Simplify" userId="30f9c473cae68561" providerId="LiveId" clId="{7E217A04-2283-3F40-94E6-70224ABE687A}" dt="2021-09-05T12:12:22.450" v="277" actId="2696"/>
        <pc:sldMkLst>
          <pc:docMk/>
          <pc:sldMk cId="3553935335" sldId="2172"/>
        </pc:sldMkLst>
      </pc:sldChg>
      <pc:sldChg chg="addSp delSp modSp mod">
        <pc:chgData name="Stack Simplify" userId="30f9c473cae68561" providerId="LiveId" clId="{7E217A04-2283-3F40-94E6-70224ABE687A}" dt="2021-09-06T01:56:40.620" v="400"/>
        <pc:sldMkLst>
          <pc:docMk/>
          <pc:sldMk cId="4196251482" sldId="2212"/>
        </pc:sldMkLst>
        <pc:spChg chg="add del mod">
          <ac:chgData name="Stack Simplify" userId="30f9c473cae68561" providerId="LiveId" clId="{7E217A04-2283-3F40-94E6-70224ABE687A}" dt="2021-09-06T01:56:13.166" v="396"/>
          <ac:spMkLst>
            <pc:docMk/>
            <pc:sldMk cId="4196251482" sldId="2212"/>
            <ac:spMk id="3" creationId="{F96270F9-D0A9-6B4B-B7DA-20EFED00E0AD}"/>
          </ac:spMkLst>
        </pc:spChg>
        <pc:graphicFrameChg chg="modGraphic">
          <ac:chgData name="Stack Simplify" userId="30f9c473cae68561" providerId="LiveId" clId="{7E217A04-2283-3F40-94E6-70224ABE687A}" dt="2021-09-06T01:56:40.620" v="400"/>
          <ac:graphicFrameMkLst>
            <pc:docMk/>
            <pc:sldMk cId="4196251482" sldId="2212"/>
            <ac:graphicFrameMk id="5" creationId="{79FF1EB2-BDAC-F149-A12B-C2B78186B59E}"/>
          </ac:graphicFrameMkLst>
        </pc:graphicFrameChg>
      </pc:sldChg>
      <pc:sldChg chg="addSp delSp modSp add mod">
        <pc:chgData name="Stack Simplify" userId="30f9c473cae68561" providerId="LiveId" clId="{7E217A04-2283-3F40-94E6-70224ABE687A}" dt="2021-09-06T01:54:47.659" v="332" actId="1076"/>
        <pc:sldMkLst>
          <pc:docMk/>
          <pc:sldMk cId="2163385588" sldId="2223"/>
        </pc:sldMkLst>
        <pc:spChg chg="mod">
          <ac:chgData name="Stack Simplify" userId="30f9c473cae68561" providerId="LiveId" clId="{7E217A04-2283-3F40-94E6-70224ABE687A}" dt="2021-09-06T01:53:37.469" v="315" actId="1076"/>
          <ac:spMkLst>
            <pc:docMk/>
            <pc:sldMk cId="2163385588" sldId="2223"/>
            <ac:spMk id="3" creationId="{D03013AD-C5AA-8847-BD78-B4791BD8A067}"/>
          </ac:spMkLst>
        </pc:spChg>
        <pc:spChg chg="add mod">
          <ac:chgData name="Stack Simplify" userId="30f9c473cae68561" providerId="LiveId" clId="{7E217A04-2283-3F40-94E6-70224ABE687A}" dt="2021-09-06T01:54:47.659" v="332" actId="1076"/>
          <ac:spMkLst>
            <pc:docMk/>
            <pc:sldMk cId="2163385588" sldId="2223"/>
            <ac:spMk id="4" creationId="{2290AAEE-A14C-944A-AB50-AE564818293A}"/>
          </ac:spMkLst>
        </pc:spChg>
        <pc:spChg chg="mod">
          <ac:chgData name="Stack Simplify" userId="30f9c473cae68561" providerId="LiveId" clId="{7E217A04-2283-3F40-94E6-70224ABE687A}" dt="2021-09-06T01:54:35.903" v="330" actId="14100"/>
          <ac:spMkLst>
            <pc:docMk/>
            <pc:sldMk cId="2163385588" sldId="2223"/>
            <ac:spMk id="5" creationId="{4525400B-092C-7C42-9ED8-F2852A9A3F3D}"/>
          </ac:spMkLst>
        </pc:spChg>
        <pc:spChg chg="mod">
          <ac:chgData name="Stack Simplify" userId="30f9c473cae68561" providerId="LiveId" clId="{7E217A04-2283-3F40-94E6-70224ABE687A}" dt="2021-09-06T01:54:35.903" v="330" actId="14100"/>
          <ac:spMkLst>
            <pc:docMk/>
            <pc:sldMk cId="2163385588" sldId="2223"/>
            <ac:spMk id="6" creationId="{B20FE29F-F3C8-9745-A243-50916829392A}"/>
          </ac:spMkLst>
        </pc:spChg>
        <pc:spChg chg="del">
          <ac:chgData name="Stack Simplify" userId="30f9c473cae68561" providerId="LiveId" clId="{7E217A04-2283-3F40-94E6-70224ABE687A}" dt="2021-09-06T01:52:12.856" v="300" actId="478"/>
          <ac:spMkLst>
            <pc:docMk/>
            <pc:sldMk cId="2163385588" sldId="2223"/>
            <ac:spMk id="8" creationId="{4C3C165F-1DCA-C646-8FAF-0768091C8E37}"/>
          </ac:spMkLst>
        </pc:spChg>
        <pc:picChg chg="add mod">
          <ac:chgData name="Stack Simplify" userId="30f9c473cae68561" providerId="LiveId" clId="{7E217A04-2283-3F40-94E6-70224ABE687A}" dt="2021-09-06T01:54:15.629" v="328" actId="1076"/>
          <ac:picMkLst>
            <pc:docMk/>
            <pc:sldMk cId="2163385588" sldId="2223"/>
            <ac:picMk id="9" creationId="{37D03D1B-D45A-B043-A8FD-60CEB7F68631}"/>
          </ac:picMkLst>
        </pc:picChg>
        <pc:picChg chg="add mod">
          <ac:chgData name="Stack Simplify" userId="30f9c473cae68561" providerId="LiveId" clId="{7E217A04-2283-3F40-94E6-70224ABE687A}" dt="2021-09-06T01:54:17.685" v="329" actId="1076"/>
          <ac:picMkLst>
            <pc:docMk/>
            <pc:sldMk cId="2163385588" sldId="2223"/>
            <ac:picMk id="10" creationId="{91B5D08D-DF51-7B45-B9B2-B10CE081062D}"/>
          </ac:picMkLst>
        </pc:picChg>
      </pc:sldChg>
      <pc:sldChg chg="add">
        <pc:chgData name="Stack Simplify" userId="30f9c473cae68561" providerId="LiveId" clId="{7E217A04-2283-3F40-94E6-70224ABE687A}" dt="2021-09-05T09:21:33.872" v="173"/>
        <pc:sldMkLst>
          <pc:docMk/>
          <pc:sldMk cId="1069757446" sldId="2224"/>
        </pc:sldMkLst>
      </pc:sldChg>
      <pc:sldChg chg="add">
        <pc:chgData name="Stack Simplify" userId="30f9c473cae68561" providerId="LiveId" clId="{7E217A04-2283-3F40-94E6-70224ABE687A}" dt="2021-09-05T09:21:33.872" v="173"/>
        <pc:sldMkLst>
          <pc:docMk/>
          <pc:sldMk cId="342667757" sldId="2225"/>
        </pc:sldMkLst>
      </pc:sldChg>
      <pc:sldChg chg="add modAnim">
        <pc:chgData name="Stack Simplify" userId="30f9c473cae68561" providerId="LiveId" clId="{7E217A04-2283-3F40-94E6-70224ABE687A}" dt="2021-09-05T09:22:02.667" v="175"/>
        <pc:sldMkLst>
          <pc:docMk/>
          <pc:sldMk cId="2726315025" sldId="2226"/>
        </pc:sldMkLst>
      </pc:sldChg>
      <pc:sldChg chg="add modAnim">
        <pc:chgData name="Stack Simplify" userId="30f9c473cae68561" providerId="LiveId" clId="{7E217A04-2283-3F40-94E6-70224ABE687A}" dt="2021-09-05T12:11:23.890" v="275"/>
        <pc:sldMkLst>
          <pc:docMk/>
          <pc:sldMk cId="4143894722" sldId="2227"/>
        </pc:sldMkLst>
      </pc:sldChg>
      <pc:sldChg chg="add modAnim">
        <pc:chgData name="Stack Simplify" userId="30f9c473cae68561" providerId="LiveId" clId="{7E217A04-2283-3F40-94E6-70224ABE687A}" dt="2021-09-05T12:11:17.459" v="274"/>
        <pc:sldMkLst>
          <pc:docMk/>
          <pc:sldMk cId="1344702128" sldId="22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4/6/22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1D3A-715B-9447-92DD-A2A6A92281B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D3D0C7F8-CEE0-8E43-AABB-EF3F5ACC25F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2B548049-1B72-EE47-8F68-CD9D3AEDA1E0}"/>
              </a:ext>
            </a:extLst>
          </p:cNvPr>
          <p:cNvSpPr>
            <a:spLocks noGrp="1"/>
          </p:cNvSpPr>
          <p:nvPr>
            <p:ph type="dt" sz="half" idx="10"/>
          </p:nvPr>
        </p:nvSpPr>
        <p:spPr/>
        <p:txBody>
          <a:body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4EE61FD0-8B24-8443-988A-0D865925D4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6EC265-DDBE-4446-A64D-12103E7CE3B5}"/>
              </a:ext>
            </a:extLst>
          </p:cNvPr>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a:extLst>
              <a:ext uri="{FF2B5EF4-FFF2-40B4-BE49-F238E27FC236}">
                <a16:creationId xmlns:a16="http://schemas.microsoft.com/office/drawing/2014/main" id="{C472A4F8-5B7A-8E4E-9EE2-7CB3CEBADEF1}"/>
              </a:ext>
            </a:extLst>
          </p:cNvPr>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p>
        </p:txBody>
      </p:sp>
    </p:spTree>
    <p:extLst>
      <p:ext uri="{BB962C8B-B14F-4D97-AF65-F5344CB8AC3E}">
        <p14:creationId xmlns:p14="http://schemas.microsoft.com/office/powerpoint/2010/main" val="86452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44034-6221-4341-842A-F5BEDA9223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23844F-8DC5-7548-9977-F49B7D7716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8943A-9C3E-7E4F-BA52-A8133BC78EA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D0CA4DCC-E039-A847-93A6-0D6B56C84604}"/>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BC72F62A-69DD-B949-B724-83EB9398CE7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88535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2DEA33-3226-2249-A2D4-11AEEDCC9499}"/>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F93AEB-70E6-7C41-BE45-22621EA6E9C8}"/>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47160-1A3F-714A-93A5-E68113F2E457}"/>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8D8055B0-BAF5-0F41-9447-9746CAF759CF}"/>
              </a:ext>
            </a:extLst>
          </p:cNvPr>
          <p:cNvSpPr>
            <a:spLocks noGrp="1"/>
          </p:cNvSpPr>
          <p:nvPr>
            <p:ph type="ftr" sz="quarter" idx="11"/>
          </p:nvPr>
        </p:nvSpPr>
        <p:spPr/>
        <p:txBody>
          <a:bodyPr/>
          <a:lstStyle/>
          <a:p>
            <a:pPr algn="l"/>
            <a:r>
              <a:rPr lang="en-US"/>
              <a:t>© </a:t>
            </a:r>
            <a:endParaRPr lang="en-GB" dirty="0"/>
          </a:p>
        </p:txBody>
      </p:sp>
      <p:sp>
        <p:nvSpPr>
          <p:cNvPr id="6" name="Slide Number Placeholder 5">
            <a:extLst>
              <a:ext uri="{FF2B5EF4-FFF2-40B4-BE49-F238E27FC236}">
                <a16:creationId xmlns:a16="http://schemas.microsoft.com/office/drawing/2014/main" id="{7B208E0E-1990-524D-9D6A-2DCB9752AE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630557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2300140" cy="438150"/>
          </a:xfrm>
        </p:spPr>
        <p:txBody>
          <a:bodyPr/>
          <a:lstStyle/>
          <a:p>
            <a:pPr algn="l"/>
            <a:r>
              <a:rPr lang="en-US" dirty="0"/>
              <a:t>© </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a:t>Click to edit Master title style</a:t>
            </a:r>
            <a:br>
              <a:rPr lang="en-US"/>
            </a:br>
            <a:r>
              <a:rPr lang="en-US" sz="2400"/>
              <a:t>Sub heading</a:t>
            </a:r>
            <a:endParaRPr lang="en-GB"/>
          </a:p>
        </p:txBody>
      </p:sp>
    </p:spTree>
    <p:extLst>
      <p:ext uri="{BB962C8B-B14F-4D97-AF65-F5344CB8AC3E}">
        <p14:creationId xmlns:p14="http://schemas.microsoft.com/office/powerpoint/2010/main" val="385522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a:t>Click to edit Master title style</a:t>
            </a:r>
            <a:endParaRPr lang="en-GB"/>
          </a:p>
        </p:txBody>
      </p:sp>
    </p:spTree>
    <p:extLst>
      <p:ext uri="{BB962C8B-B14F-4D97-AF65-F5344CB8AC3E}">
        <p14:creationId xmlns:p14="http://schemas.microsoft.com/office/powerpoint/2010/main" val="4190868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80FF-9F54-1946-B6F7-2348EA46FE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DFD69-77AB-334F-BDBE-E55889822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5194F-1B2D-974F-A75B-87DDA2A88EF6}"/>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312DF9AF-2A08-7D43-9108-2A1F745F466A}"/>
              </a:ext>
            </a:extLst>
          </p:cNvPr>
          <p:cNvSpPr>
            <a:spLocks noGrp="1"/>
          </p:cNvSpPr>
          <p:nvPr>
            <p:ph type="ftr" sz="quarter" idx="11"/>
          </p:nvPr>
        </p:nvSpPr>
        <p:spPr/>
        <p:txBody>
          <a:bodyPr/>
          <a:lstStyle/>
          <a:p>
            <a:pPr algn="l"/>
            <a:r>
              <a:rPr lang="en-GB"/>
              <a:t>AWS VPC Master Class @</a:t>
            </a:r>
            <a:endParaRPr lang="en-GB" dirty="0"/>
          </a:p>
        </p:txBody>
      </p:sp>
      <p:sp>
        <p:nvSpPr>
          <p:cNvPr id="6" name="Slide Number Placeholder 5">
            <a:extLst>
              <a:ext uri="{FF2B5EF4-FFF2-40B4-BE49-F238E27FC236}">
                <a16:creationId xmlns:a16="http://schemas.microsoft.com/office/drawing/2014/main" id="{9FD8903B-E9E9-7446-8F1C-0D59C97D977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763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0219-FBEB-714C-9113-ED421643202C}"/>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08D40841-348F-5B46-B749-DF9B86B194E3}"/>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036ED-27F7-0E45-BDB2-1B60738DCDD8}"/>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5" name="Footer Placeholder 4">
            <a:extLst>
              <a:ext uri="{FF2B5EF4-FFF2-40B4-BE49-F238E27FC236}">
                <a16:creationId xmlns:a16="http://schemas.microsoft.com/office/drawing/2014/main" id="{CA96B801-9655-0441-857D-D306815145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835BB8-C1AD-CF4D-B8CB-3812F779831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81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86DC-67B8-6D4B-AB96-5AF612297E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4EF60-7184-5245-A92A-78DB871FCB1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0FE3FE-F9F3-0340-AD4A-E031D1ED125A}"/>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0E5F78-F2E4-C244-BCFA-BA7F2B6443E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7B18792D-DA0C-594D-8BAB-AB4EE3BD1C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B3921A-BF53-C744-A882-7CE25FD2EF5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7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2E93-A118-6D4A-9EE6-5930CBA2FCB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82CA48-270B-D548-84D8-25B1792D3C43}"/>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F034D2D-58C3-B848-9A55-D7BD7EE69165}"/>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0AE168-ED3B-A849-BDB6-32FCF485F13F}"/>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6D94A32A-2C11-F040-B7FD-0FD047570439}"/>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5EE81C-FDF8-3F49-8C46-95FB80766349}"/>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8" name="Footer Placeholder 7">
            <a:extLst>
              <a:ext uri="{FF2B5EF4-FFF2-40B4-BE49-F238E27FC236}">
                <a16:creationId xmlns:a16="http://schemas.microsoft.com/office/drawing/2014/main" id="{A71BDDF3-62A3-B94A-ACF8-C20E25B5AEA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099C007-D52F-024D-A942-8183321191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256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2F3E-C64D-F84B-BCF6-7DF5BDBE78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422FA-AA81-2147-8391-ACBCA56B32B5}"/>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4" name="Footer Placeholder 3">
            <a:extLst>
              <a:ext uri="{FF2B5EF4-FFF2-40B4-BE49-F238E27FC236}">
                <a16:creationId xmlns:a16="http://schemas.microsoft.com/office/drawing/2014/main" id="{B516BEE0-511C-1540-BBA6-92C6147CAB4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38B25F-D809-FC45-9D02-EB8C587F621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562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EF147-6E3A-024E-8E23-AA9C1175AE2E}"/>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3" name="Footer Placeholder 2">
            <a:extLst>
              <a:ext uri="{FF2B5EF4-FFF2-40B4-BE49-F238E27FC236}">
                <a16:creationId xmlns:a16="http://schemas.microsoft.com/office/drawing/2014/main" id="{1970CEDF-EF34-C44E-9663-B9F76B77FCA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67C758B-FE37-4349-9611-FF0B9F134AB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087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1542-35EC-8F42-88E8-2E13F6C105A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19E463E1-972C-AB4A-B8E0-B5E1A1AB1E80}"/>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6890ED-4D9C-D444-B73C-E817F1E7776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2F70E89-0F95-6F40-B047-5A2B9651E734}"/>
              </a:ext>
            </a:extLst>
          </p:cNvPr>
          <p:cNvSpPr>
            <a:spLocks noGrp="1"/>
          </p:cNvSpPr>
          <p:nvPr>
            <p:ph type="dt" sz="half" idx="10"/>
          </p:nvPr>
        </p:nvSpPr>
        <p:spPr/>
        <p:txBody>
          <a:bodyPr/>
          <a:lstStyle/>
          <a:p>
            <a:fld id="{48A87A34-81AB-432B-8DAE-1953F412C126}" type="datetimeFigureOut">
              <a:rPr lang="en-US" smtClean="0"/>
              <a:t>4/6/22</a:t>
            </a:fld>
            <a:endParaRPr lang="en-US" dirty="0"/>
          </a:p>
        </p:txBody>
      </p:sp>
      <p:sp>
        <p:nvSpPr>
          <p:cNvPr id="6" name="Footer Placeholder 5">
            <a:extLst>
              <a:ext uri="{FF2B5EF4-FFF2-40B4-BE49-F238E27FC236}">
                <a16:creationId xmlns:a16="http://schemas.microsoft.com/office/drawing/2014/main" id="{EA8B3565-4021-4A43-8B6B-882BC26A22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9CBD3F-1C59-7F43-975E-5E6180E6653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055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E8BE-3F4E-E24B-8C6A-53157F45CF7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0B5433A3-588B-2E42-8492-786B64D617B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68170E89-4035-1A4A-8950-2139765DF11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0EF397A7-E0EC-3743-90CF-DDE4A23CFF0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8B28DC0-004B-0049-8762-50250F709419}"/>
              </a:ext>
            </a:extLst>
          </p:cNvPr>
          <p:cNvSpPr>
            <a:spLocks noGrp="1"/>
          </p:cNvSpPr>
          <p:nvPr>
            <p:ph type="ftr" sz="quarter" idx="11"/>
          </p:nvPr>
        </p:nvSpPr>
        <p:spPr/>
        <p:txBody>
          <a:bodyPr/>
          <a:lstStyle/>
          <a:p>
            <a:r>
              <a:rPr lang="en-US"/>
              <a:t>AWS VPC Master Class @</a:t>
            </a:r>
            <a:endParaRPr lang="en-GB" dirty="0"/>
          </a:p>
        </p:txBody>
      </p:sp>
      <p:sp>
        <p:nvSpPr>
          <p:cNvPr id="7" name="Slide Number Placeholder 6">
            <a:extLst>
              <a:ext uri="{FF2B5EF4-FFF2-40B4-BE49-F238E27FC236}">
                <a16:creationId xmlns:a16="http://schemas.microsoft.com/office/drawing/2014/main" id="{1488252E-CB7D-964F-844A-2B22FFD7EC2C}"/>
              </a:ext>
            </a:extLst>
          </p:cNvPr>
          <p:cNvSpPr>
            <a:spLocks noGrp="1"/>
          </p:cNvSpPr>
          <p:nvPr>
            <p:ph type="sldNum" sz="quarter" idx="12"/>
          </p:nvPr>
        </p:nvSpPr>
        <p:spPr/>
        <p:txBody>
          <a:bodyPr/>
          <a:lstStyle/>
          <a:p>
            <a:fld id="{18A65C51-7344-6544-8116-303C127F5139}" type="slidenum">
              <a:rPr lang="en-GB" smtClean="0"/>
              <a:t>‹#›</a:t>
            </a:fld>
            <a:endParaRPr lang="en-GB"/>
          </a:p>
        </p:txBody>
      </p:sp>
    </p:spTree>
    <p:extLst>
      <p:ext uri="{BB962C8B-B14F-4D97-AF65-F5344CB8AC3E}">
        <p14:creationId xmlns:p14="http://schemas.microsoft.com/office/powerpoint/2010/main" val="3289021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631F-5675-864E-95D8-612DE697707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0A2A09-8723-D24F-8669-BDFC4D9F6A90}"/>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0D663-55BF-CA47-9815-9A6D21B694CF}"/>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A87A34-81AB-432B-8DAE-1953F412C126}" type="datetimeFigureOut">
              <a:rPr lang="en-US" smtClean="0"/>
              <a:pPr/>
              <a:t>4/6/22</a:t>
            </a:fld>
            <a:endParaRPr lang="en-US" dirty="0"/>
          </a:p>
        </p:txBody>
      </p:sp>
      <p:sp>
        <p:nvSpPr>
          <p:cNvPr id="5" name="Footer Placeholder 4">
            <a:extLst>
              <a:ext uri="{FF2B5EF4-FFF2-40B4-BE49-F238E27FC236}">
                <a16:creationId xmlns:a16="http://schemas.microsoft.com/office/drawing/2014/main" id="{93F33C21-7B62-D84A-9788-1AE5DA78312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algn="l"/>
            <a:r>
              <a:rPr lang="en-US"/>
              <a:t>© </a:t>
            </a:r>
            <a:endParaRPr lang="en-GB" dirty="0"/>
          </a:p>
        </p:txBody>
      </p:sp>
      <p:sp>
        <p:nvSpPr>
          <p:cNvPr id="6" name="Slide Number Placeholder 5">
            <a:extLst>
              <a:ext uri="{FF2B5EF4-FFF2-40B4-BE49-F238E27FC236}">
                <a16:creationId xmlns:a16="http://schemas.microsoft.com/office/drawing/2014/main" id="{92701730-9487-C44F-98E2-DF7890F6261D}"/>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320707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58" r:id="rId14"/>
    <p:sldLayoutId id="2147483660" r:id="rId15"/>
  </p:sldLayoutIdLst>
  <p:hf sldNum="0"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3.png"/><Relationship Id="rId18" Type="http://schemas.openxmlformats.org/officeDocument/2006/relationships/image" Target="../media/image139.svg"/><Relationship Id="rId3" Type="http://schemas.openxmlformats.org/officeDocument/2006/relationships/image" Target="../media/image116.svg"/><Relationship Id="rId21" Type="http://schemas.openxmlformats.org/officeDocument/2006/relationships/image" Target="../media/image13.png"/><Relationship Id="rId7" Type="http://schemas.openxmlformats.org/officeDocument/2006/relationships/image" Target="../media/image120.svg"/><Relationship Id="rId12" Type="http://schemas.openxmlformats.org/officeDocument/2006/relationships/image" Target="../media/image137.svg"/><Relationship Id="rId17" Type="http://schemas.openxmlformats.org/officeDocument/2006/relationships/image" Target="../media/image7.png"/><Relationship Id="rId2" Type="http://schemas.openxmlformats.org/officeDocument/2006/relationships/image" Target="../media/image115.png"/><Relationship Id="rId16" Type="http://schemas.openxmlformats.org/officeDocument/2006/relationships/image" Target="../media/image138.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136.png"/><Relationship Id="rId5" Type="http://schemas.openxmlformats.org/officeDocument/2006/relationships/image" Target="../media/image118.svg"/><Relationship Id="rId15" Type="http://schemas.openxmlformats.org/officeDocument/2006/relationships/image" Target="../media/image5.png"/><Relationship Id="rId10" Type="http://schemas.openxmlformats.org/officeDocument/2006/relationships/image" Target="../media/image41.png"/><Relationship Id="rId19" Type="http://schemas.openxmlformats.org/officeDocument/2006/relationships/image" Target="../media/image16.png"/><Relationship Id="rId4" Type="http://schemas.openxmlformats.org/officeDocument/2006/relationships/image" Target="../media/image117.png"/><Relationship Id="rId9" Type="http://schemas.openxmlformats.org/officeDocument/2006/relationships/image" Target="../media/image122.svg"/><Relationship Id="rId14" Type="http://schemas.openxmlformats.org/officeDocument/2006/relationships/image" Target="../media/image123.svg"/><Relationship Id="rId22" Type="http://schemas.openxmlformats.org/officeDocument/2006/relationships/image" Target="../media/image141.svg"/></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0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2.xml"/><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2.svg"/><Relationship Id="rId7" Type="http://schemas.openxmlformats.org/officeDocument/2006/relationships/image" Target="../media/image12.svg"/><Relationship Id="rId12" Type="http://schemas.openxmlformats.org/officeDocument/2006/relationships/image" Target="../media/image153.png"/><Relationship Id="rId2"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s>
</file>

<file path=ppt/slides/_rels/slide11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7.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6.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2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svg"/><Relationship Id="rId3" Type="http://schemas.openxmlformats.org/officeDocument/2006/relationships/image" Target="../media/image152.svg"/><Relationship Id="rId7" Type="http://schemas.openxmlformats.org/officeDocument/2006/relationships/image" Target="../media/image12.svg"/><Relationship Id="rId12" Type="http://schemas.openxmlformats.org/officeDocument/2006/relationships/image" Target="../media/image7.png"/><Relationship Id="rId2"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5" Type="http://schemas.openxmlformats.org/officeDocument/2006/relationships/image" Target="../media/image51.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 Id="rId14" Type="http://schemas.openxmlformats.org/officeDocument/2006/relationships/image" Target="../media/image50.png"/></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18" Type="http://schemas.openxmlformats.org/officeDocument/2006/relationships/image" Target="../media/image11.png"/><Relationship Id="rId3" Type="http://schemas.openxmlformats.org/officeDocument/2006/relationships/image" Target="../media/image4.svg"/><Relationship Id="rId21"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1.svg"/><Relationship Id="rId23" Type="http://schemas.openxmlformats.org/officeDocument/2006/relationships/image" Target="../media/image45.png"/><Relationship Id="rId10" Type="http://schemas.openxmlformats.org/officeDocument/2006/relationships/image" Target="../media/image16.png"/><Relationship Id="rId19"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0.png"/><Relationship Id="rId22"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37.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4.svg"/><Relationship Id="rId18" Type="http://schemas.openxmlformats.org/officeDocument/2006/relationships/image" Target="../media/image19.svg"/><Relationship Id="rId3" Type="http://schemas.openxmlformats.org/officeDocument/2006/relationships/image" Target="../media/image4.svg"/><Relationship Id="rId21" Type="http://schemas.openxmlformats.org/officeDocument/2006/relationships/image" Target="../media/image20.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56.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65.svg"/><Relationship Id="rId14" Type="http://schemas.openxmlformats.org/officeDocument/2006/relationships/image" Target="../media/image15.png"/><Relationship Id="rId22" Type="http://schemas.openxmlformats.org/officeDocument/2006/relationships/image" Target="../media/image21.svg"/></Relationships>
</file>

<file path=ppt/slides/_rels/slide1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4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svg"/><Relationship Id="rId4" Type="http://schemas.openxmlformats.org/officeDocument/2006/relationships/image" Target="../media/image18.png"/></Relationships>
</file>

<file path=ppt/slides/_rels/slide14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1.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s>
</file>

<file path=ppt/slides/_rels/slide1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6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8.png"/></Relationships>
</file>

<file path=ppt/slides/_rels/slide16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6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5.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54.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5.png"/><Relationship Id="rId10" Type="http://schemas.openxmlformats.org/officeDocument/2006/relationships/image" Target="../media/image48.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6.svg"/></Relationships>
</file>

<file path=ppt/slides/_rels/slide17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7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8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9.svg"/><Relationship Id="rId4" Type="http://schemas.openxmlformats.org/officeDocument/2006/relationships/image" Target="../media/image18.png"/></Relationships>
</file>

<file path=ppt/slides/_rels/slide18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8.pn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52.pn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3.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2.svg"/><Relationship Id="rId22" Type="http://schemas.openxmlformats.org/officeDocument/2006/relationships/image" Target="../media/image4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0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20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20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45.png"/><Relationship Id="rId32"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56.svg"/><Relationship Id="rId28" Type="http://schemas.openxmlformats.org/officeDocument/2006/relationships/image" Target="../media/image33.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55.png"/><Relationship Id="rId27" Type="http://schemas.openxmlformats.org/officeDocument/2006/relationships/image" Target="../media/image32.png"/><Relationship Id="rId30" Type="http://schemas.openxmlformats.org/officeDocument/2006/relationships/image" Target="../media/image29.svg"/></Relationships>
</file>

<file path=ppt/slides/_rels/slide2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18.png"/><Relationship Id="rId29"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3.svg"/><Relationship Id="rId32" Type="http://schemas.openxmlformats.org/officeDocument/2006/relationships/image" Target="../media/image56.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2.png"/><Relationship Id="rId28"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15.png"/><Relationship Id="rId31"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 Id="rId27" Type="http://schemas.openxmlformats.org/officeDocument/2006/relationships/image" Target="../media/image28.png"/><Relationship Id="rId30"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_rels/slide22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4.svg"/><Relationship Id="rId18" Type="http://schemas.openxmlformats.org/officeDocument/2006/relationships/image" Target="../media/image11.png"/><Relationship Id="rId3" Type="http://schemas.openxmlformats.org/officeDocument/2006/relationships/image" Target="../media/image100.svg"/><Relationship Id="rId21" Type="http://schemas.openxmlformats.org/officeDocument/2006/relationships/image" Target="../media/image69.svg"/><Relationship Id="rId7" Type="http://schemas.openxmlformats.org/officeDocument/2006/relationships/image" Target="../media/image102.svg"/><Relationship Id="rId12" Type="http://schemas.openxmlformats.org/officeDocument/2006/relationships/image" Target="../media/image223.png"/><Relationship Id="rId17" Type="http://schemas.openxmlformats.org/officeDocument/2006/relationships/image" Target="../media/image228.svg"/><Relationship Id="rId2" Type="http://schemas.openxmlformats.org/officeDocument/2006/relationships/image" Target="../media/image99.png"/><Relationship Id="rId16" Type="http://schemas.openxmlformats.org/officeDocument/2006/relationships/image" Target="../media/image227.png"/><Relationship Id="rId20"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22.svg"/><Relationship Id="rId5" Type="http://schemas.openxmlformats.org/officeDocument/2006/relationships/image" Target="../media/image80.svg"/><Relationship Id="rId15" Type="http://schemas.openxmlformats.org/officeDocument/2006/relationships/image" Target="../media/image226.svg"/><Relationship Id="rId10" Type="http://schemas.openxmlformats.org/officeDocument/2006/relationships/image" Target="../media/image221.png"/><Relationship Id="rId19" Type="http://schemas.openxmlformats.org/officeDocument/2006/relationships/image" Target="../media/image229.svg"/><Relationship Id="rId4" Type="http://schemas.openxmlformats.org/officeDocument/2006/relationships/image" Target="../media/image79.png"/><Relationship Id="rId9" Type="http://schemas.openxmlformats.org/officeDocument/2006/relationships/image" Target="../media/image220.svg"/><Relationship Id="rId14" Type="http://schemas.openxmlformats.org/officeDocument/2006/relationships/image" Target="../media/image225.png"/></Relationships>
</file>

<file path=ppt/slides/_rels/slide227.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6.svg"/><Relationship Id="rId18" Type="http://schemas.openxmlformats.org/officeDocument/2006/relationships/image" Target="../media/image11.png"/><Relationship Id="rId3" Type="http://schemas.openxmlformats.org/officeDocument/2006/relationships/image" Target="../media/image100.svg"/><Relationship Id="rId7" Type="http://schemas.openxmlformats.org/officeDocument/2006/relationships/image" Target="../media/image102.svg"/><Relationship Id="rId12" Type="http://schemas.openxmlformats.org/officeDocument/2006/relationships/image" Target="../media/image225.png"/><Relationship Id="rId17" Type="http://schemas.openxmlformats.org/officeDocument/2006/relationships/image" Target="../media/image69.svg"/><Relationship Id="rId2" Type="http://schemas.openxmlformats.org/officeDocument/2006/relationships/image" Target="../media/image99.png"/><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224.svg"/><Relationship Id="rId5" Type="http://schemas.openxmlformats.org/officeDocument/2006/relationships/image" Target="../media/image80.svg"/><Relationship Id="rId15" Type="http://schemas.openxmlformats.org/officeDocument/2006/relationships/image" Target="../media/image228.svg"/><Relationship Id="rId10" Type="http://schemas.openxmlformats.org/officeDocument/2006/relationships/image" Target="../media/image223.png"/><Relationship Id="rId19" Type="http://schemas.openxmlformats.org/officeDocument/2006/relationships/image" Target="../media/image229.svg"/><Relationship Id="rId4" Type="http://schemas.openxmlformats.org/officeDocument/2006/relationships/image" Target="../media/image79.png"/><Relationship Id="rId9" Type="http://schemas.openxmlformats.org/officeDocument/2006/relationships/image" Target="../media/image220.svg"/><Relationship Id="rId14" Type="http://schemas.openxmlformats.org/officeDocument/2006/relationships/image" Target="../media/image227.png"/></Relationships>
</file>

<file path=ppt/slides/_rels/slide22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2.png"/><Relationship Id="rId7" Type="http://schemas.openxmlformats.org/officeDocument/2006/relationships/image" Target="../media/image1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27.sv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23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2.xml"/><Relationship Id="rId4" Type="http://schemas.openxmlformats.org/officeDocument/2006/relationships/image" Target="../media/image237.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4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4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4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4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svg"/><Relationship Id="rId18" Type="http://schemas.openxmlformats.org/officeDocument/2006/relationships/image" Target="../media/image14.svg"/><Relationship Id="rId26" Type="http://schemas.openxmlformats.org/officeDocument/2006/relationships/image" Target="../media/image31.svg"/><Relationship Id="rId3" Type="http://schemas.openxmlformats.org/officeDocument/2006/relationships/image" Target="../media/image4.svg"/><Relationship Id="rId21" Type="http://schemas.openxmlformats.org/officeDocument/2006/relationships/image" Target="../media/image56.svg"/><Relationship Id="rId7" Type="http://schemas.openxmlformats.org/officeDocument/2006/relationships/image" Target="../media/image8.svg"/><Relationship Id="rId12" Type="http://schemas.openxmlformats.org/officeDocument/2006/relationships/image" Target="../media/image48.png"/><Relationship Id="rId17" Type="http://schemas.openxmlformats.org/officeDocument/2006/relationships/image" Target="../media/image13.png"/><Relationship Id="rId25"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12.svg"/><Relationship Id="rId20"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9.svg"/><Relationship Id="rId5" Type="http://schemas.openxmlformats.org/officeDocument/2006/relationships/image" Target="../media/image6.svg"/><Relationship Id="rId15" Type="http://schemas.openxmlformats.org/officeDocument/2006/relationships/image" Target="../media/image11.png"/><Relationship Id="rId23" Type="http://schemas.openxmlformats.org/officeDocument/2006/relationships/image" Target="../media/image28.png"/><Relationship Id="rId10" Type="http://schemas.openxmlformats.org/officeDocument/2006/relationships/image" Target="../media/image16.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2.png"/><Relationship Id="rId22"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5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5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2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5.svg"/><Relationship Id="rId21"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3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6.svg"/><Relationship Id="rId23" Type="http://schemas.openxmlformats.org/officeDocument/2006/relationships/image" Target="../media/image68.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29.svg"/></Relationships>
</file>

<file path=ppt/slides/_rels/slide2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6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2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28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2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5.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6.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6.png"/><Relationship Id="rId9" Type="http://schemas.openxmlformats.org/officeDocument/2006/relationships/image" Target="../media/image10.svg"/><Relationship Id="rId14" Type="http://schemas.openxmlformats.org/officeDocument/2006/relationships/image" Target="../media/image55.png"/></Relationships>
</file>

<file path=ppt/slides/_rels/slide29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png"/><Relationship Id="rId7" Type="http://schemas.openxmlformats.org/officeDocument/2006/relationships/image" Target="../media/image75.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74.png"/><Relationship Id="rId11" Type="http://schemas.openxmlformats.org/officeDocument/2006/relationships/image" Target="../media/image29.svg"/><Relationship Id="rId5" Type="http://schemas.openxmlformats.org/officeDocument/2006/relationships/image" Target="../media/image31.svg"/><Relationship Id="rId10"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77.svg"/></Relationships>
</file>

<file path=ppt/slides/_rels/slide29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29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00.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2.xml"/><Relationship Id="rId5" Type="http://schemas.openxmlformats.org/officeDocument/2006/relationships/image" Target="../media/image287.png"/><Relationship Id="rId4" Type="http://schemas.openxmlformats.org/officeDocument/2006/relationships/image" Target="../media/image286.png"/></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1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2.xml"/><Relationship Id="rId4" Type="http://schemas.openxmlformats.org/officeDocument/2006/relationships/image" Target="../media/image290.png"/></Relationships>
</file>

<file path=ppt/slides/_rels/slide31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1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image" Target="../media/image297.tiff"/><Relationship Id="rId1" Type="http://schemas.openxmlformats.org/officeDocument/2006/relationships/slideLayout" Target="../slideLayouts/slideLayout12.xml"/></Relationships>
</file>

<file path=ppt/slides/_rels/slide32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42.png"/><Relationship Id="rId7" Type="http://schemas.openxmlformats.org/officeDocument/2006/relationships/image" Target="../media/image36.tiff"/><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8.tiff"/></Relationships>
</file>

<file path=ppt/slides/_rels/slide32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2.xml"/></Relationships>
</file>

<file path=ppt/slides/_rels/slide32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32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3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56.svg"/><Relationship Id="rId14" Type="http://schemas.openxmlformats.org/officeDocument/2006/relationships/image" Target="../media/image31.svg"/></Relationships>
</file>

<file path=ppt/slides/_rels/slide33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2.xml"/><Relationship Id="rId5" Type="http://schemas.openxmlformats.org/officeDocument/2006/relationships/image" Target="../media/image287.png"/><Relationship Id="rId4" Type="http://schemas.openxmlformats.org/officeDocument/2006/relationships/image" Target="../media/image286.png"/></Relationships>
</file>

<file path=ppt/slides/_rels/slide33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2.xml"/><Relationship Id="rId4" Type="http://schemas.openxmlformats.org/officeDocument/2006/relationships/image" Target="../media/image290.png"/></Relationships>
</file>

<file path=ppt/slides/_rels/slide3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29.svg"/></Relationships>
</file>

<file path=ppt/slides/_rels/slide333.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35.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s>
</file>

<file path=ppt/slides/_rels/slide35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4.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7.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6.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75.sv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36.tiff"/><Relationship Id="rId4" Type="http://schemas.openxmlformats.org/officeDocument/2006/relationships/image" Target="../media/image8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svg"/><Relationship Id="rId21" Type="http://schemas.openxmlformats.org/officeDocument/2006/relationships/image" Target="../media/image22.png"/><Relationship Id="rId34" Type="http://schemas.openxmlformats.org/officeDocument/2006/relationships/image" Target="../media/image35.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svg"/><Relationship Id="rId32" Type="http://schemas.openxmlformats.org/officeDocument/2006/relationships/image" Target="../media/image33.svg"/><Relationship Id="rId37" Type="http://schemas.openxmlformats.org/officeDocument/2006/relationships/image" Target="../media/image38.svg"/><Relationship Id="rId5" Type="http://schemas.openxmlformats.org/officeDocument/2006/relationships/image" Target="../media/image6.sv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1.svg"/><Relationship Id="rId35" Type="http://schemas.openxmlformats.org/officeDocument/2006/relationships/image" Target="../media/image36.tiff"/><Relationship Id="rId8" Type="http://schemas.openxmlformats.org/officeDocument/2006/relationships/image" Target="../media/image9.png"/><Relationship Id="rId3" Type="http://schemas.openxmlformats.org/officeDocument/2006/relationships/image" Target="../media/image4.svg"/></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7.png"/><Relationship Id="rId26" Type="http://schemas.openxmlformats.org/officeDocument/2006/relationships/image" Target="../media/image32.png"/><Relationship Id="rId3" Type="http://schemas.openxmlformats.org/officeDocument/2006/relationships/image" Target="../media/image83.svg"/><Relationship Id="rId21" Type="http://schemas.openxmlformats.org/officeDocument/2006/relationships/image" Target="../media/image10.svg"/><Relationship Id="rId7" Type="http://schemas.openxmlformats.org/officeDocument/2006/relationships/image" Target="../media/image36.tiff"/><Relationship Id="rId12" Type="http://schemas.openxmlformats.org/officeDocument/2006/relationships/image" Target="../media/image88.png"/><Relationship Id="rId17" Type="http://schemas.openxmlformats.org/officeDocument/2006/relationships/image" Target="../media/image6.svg"/><Relationship Id="rId25" Type="http://schemas.openxmlformats.org/officeDocument/2006/relationships/image" Target="../media/image12.svg"/><Relationship Id="rId2" Type="http://schemas.openxmlformats.org/officeDocument/2006/relationships/image" Target="../media/image8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87.svg"/><Relationship Id="rId24"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4.svg"/><Relationship Id="rId23" Type="http://schemas.openxmlformats.org/officeDocument/2006/relationships/image" Target="../media/image17.svg"/><Relationship Id="rId28" Type="http://schemas.openxmlformats.org/officeDocument/2006/relationships/image" Target="../media/image45.png"/><Relationship Id="rId10" Type="http://schemas.openxmlformats.org/officeDocument/2006/relationships/image" Target="../media/image86.png"/><Relationship Id="rId19" Type="http://schemas.openxmlformats.org/officeDocument/2006/relationships/image" Target="../media/image8.svg"/><Relationship Id="rId4" Type="http://schemas.openxmlformats.org/officeDocument/2006/relationships/image" Target="../media/image78.tiff"/><Relationship Id="rId9" Type="http://schemas.openxmlformats.org/officeDocument/2006/relationships/image" Target="../media/image85.svg"/><Relationship Id="rId14" Type="http://schemas.openxmlformats.org/officeDocument/2006/relationships/image" Target="../media/image3.png"/><Relationship Id="rId22" Type="http://schemas.openxmlformats.org/officeDocument/2006/relationships/image" Target="../media/image16.png"/><Relationship Id="rId27" Type="http://schemas.openxmlformats.org/officeDocument/2006/relationships/image" Target="../media/image33.svg"/></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5.png"/><Relationship Id="rId17" Type="http://schemas.openxmlformats.org/officeDocument/2006/relationships/image" Target="../media/image32.png"/><Relationship Id="rId25"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37.pn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5.png"/><Relationship Id="rId22" Type="http://schemas.openxmlformats.org/officeDocument/2006/relationships/image" Target="../media/image29.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svg"/><Relationship Id="rId7" Type="http://schemas.openxmlformats.org/officeDocument/2006/relationships/image" Target="../media/image102.sv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104.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3.svg"/><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9.png"/><Relationship Id="rId11" Type="http://schemas.openxmlformats.org/officeDocument/2006/relationships/image" Target="../media/image3.png"/><Relationship Id="rId5" Type="http://schemas.openxmlformats.org/officeDocument/2006/relationships/image" Target="../media/image118.svg"/><Relationship Id="rId10" Type="http://schemas.openxmlformats.org/officeDocument/2006/relationships/image" Target="../media/image41.png"/><Relationship Id="rId4" Type="http://schemas.openxmlformats.org/officeDocument/2006/relationships/image" Target="../media/image117.png"/><Relationship Id="rId9" Type="http://schemas.openxmlformats.org/officeDocument/2006/relationships/image" Target="../media/image122.sv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Terraform on Azure with IaC DevOps SRE | </a:t>
            </a:r>
            <a:r>
              <a:rPr lang="en-US" sz="6000" dirty="0">
                <a:solidFill>
                  <a:srgbClr val="FFFF00"/>
                </a:solidFill>
              </a:rPr>
              <a:t>Real-World 25 Demos</a:t>
            </a:r>
            <a:endParaRPr lang="en-US" sz="6000" dirty="0"/>
          </a:p>
        </p:txBody>
      </p:sp>
      <p:sp>
        <p:nvSpPr>
          <p:cNvPr id="3" name="Subtitle 2"/>
          <p:cNvSpPr>
            <a:spLocks noGrp="1"/>
          </p:cNvSpPr>
          <p:nvPr>
            <p:ph type="subTitle" idx="1"/>
          </p:nvPr>
        </p:nvSpPr>
        <p:spPr>
          <a:xfrm>
            <a:off x="452062" y="6628271"/>
            <a:ext cx="8569236" cy="1400305"/>
          </a:xfrm>
        </p:spPr>
        <p:txBody>
          <a:bodyPr/>
          <a:lstStyle/>
          <a:p>
            <a:endParaRPr lang="en-US" dirty="0"/>
          </a:p>
        </p:txBody>
      </p:sp>
    </p:spTree>
    <p:extLst>
      <p:ext uri="{BB962C8B-B14F-4D97-AF65-F5344CB8AC3E}">
        <p14:creationId xmlns:p14="http://schemas.microsoft.com/office/powerpoint/2010/main" val="1390560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448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Create resources that exist in the configuration but are </a:t>
            </a:r>
            <a:r>
              <a:rPr lang="en-US">
                <a:solidFill>
                  <a:srgbClr val="FFFF00"/>
                </a:solidFill>
              </a:rPr>
              <a:t>not</a:t>
            </a:r>
            <a:r>
              <a:rPr lang="en-US"/>
              <a:t> </a:t>
            </a:r>
            <a:r>
              <a:rPr lang="en-US">
                <a:solidFill>
                  <a:srgbClr val="FFFF00"/>
                </a:solidFill>
              </a:rPr>
              <a:t>associated</a:t>
            </a:r>
            <a:r>
              <a:rPr lang="en-US"/>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resources that </a:t>
            </a:r>
            <a:r>
              <a:rPr lang="en-US">
                <a:solidFill>
                  <a:srgbClr val="FFFF00"/>
                </a:solidFill>
              </a:rPr>
              <a:t>exist in the state </a:t>
            </a:r>
            <a:r>
              <a:rPr lang="en-US"/>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Update </a:t>
            </a:r>
            <a:r>
              <a:rPr lang="en-US">
                <a:solidFill>
                  <a:srgbClr val="FFFF00"/>
                </a:solidFill>
              </a:rPr>
              <a:t>in-place resources </a:t>
            </a:r>
            <a:r>
              <a:rPr lang="en-US"/>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and re-create resources whose arguments have changed but which </a:t>
            </a:r>
            <a:r>
              <a:rPr lang="en-US">
                <a:solidFill>
                  <a:srgbClr val="FFFF00"/>
                </a:solidFill>
              </a:rPr>
              <a:t>cannot be updated in-place </a:t>
            </a:r>
            <a:r>
              <a:rPr lang="en-US"/>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5543032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a:t>Terraform </a:t>
            </a:r>
            <a:br>
              <a:rPr lang="en-US"/>
            </a:br>
            <a:r>
              <a:rPr lang="en-US"/>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a:t>Terraform </a:t>
            </a:r>
          </a:p>
          <a:p>
            <a:r>
              <a:rPr lang="en-US"/>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stored by default in a local file named "</a:t>
            </a:r>
            <a:r>
              <a:rPr lang="en-IN" err="1">
                <a:solidFill>
                  <a:srgbClr val="FFFF00"/>
                </a:solidFill>
              </a:rPr>
              <a:t>terraform.tfstate</a:t>
            </a:r>
            <a:r>
              <a:rPr lang="en-IN"/>
              <a:t>", but it can also be stored </a:t>
            </a:r>
            <a:r>
              <a:rPr lang="en-IN">
                <a:solidFill>
                  <a:srgbClr val="FFFF00"/>
                </a:solidFill>
              </a:rPr>
              <a:t>remotely</a:t>
            </a:r>
            <a:r>
              <a:rPr lang="en-IN"/>
              <a:t>, which works better in a </a:t>
            </a:r>
            <a:r>
              <a:rPr lang="en-IN">
                <a:solidFill>
                  <a:srgbClr val="FFFF00"/>
                </a:solidFill>
              </a:rPr>
              <a:t>team</a:t>
            </a:r>
            <a:r>
              <a:rPr lang="en-IN"/>
              <a:t> environment.</a:t>
            </a:r>
            <a:endParaRPr lang="en-US"/>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primary purpose </a:t>
            </a:r>
            <a:r>
              <a:rPr lang="en-IN"/>
              <a:t>of Terraform state is to store bindings between objects in a </a:t>
            </a:r>
            <a:r>
              <a:rPr lang="en-IN">
                <a:solidFill>
                  <a:srgbClr val="FFFF00"/>
                </a:solidFill>
              </a:rPr>
              <a:t>remote system </a:t>
            </a:r>
            <a:r>
              <a:rPr lang="en-IN"/>
              <a:t>and resource instances </a:t>
            </a:r>
            <a:r>
              <a:rPr lang="en-IN">
                <a:solidFill>
                  <a:srgbClr val="FFFF00"/>
                </a:solidFill>
              </a:rPr>
              <a:t>declared</a:t>
            </a:r>
            <a:r>
              <a:rPr lang="en-IN"/>
              <a:t> in your configuration. </a:t>
            </a:r>
            <a:endParaRPr lang="en-US"/>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a:solidFill>
                  <a:srgbClr val="C00000"/>
                </a:solidFill>
              </a:rPr>
              <a:t>Terraform State</a:t>
            </a:r>
          </a:p>
          <a:p>
            <a:pPr algn="ctr"/>
            <a:r>
              <a:rPr lang="en-US">
                <a:solidFill>
                  <a:srgbClr val="C00000"/>
                </a:solidFill>
              </a:rPr>
              <a:t>File</a:t>
            </a:r>
          </a:p>
          <a:p>
            <a:pPr algn="ctr"/>
            <a:r>
              <a:rPr lang="en-US" err="1">
                <a:solidFill>
                  <a:srgbClr val="C00000"/>
                </a:solidFill>
              </a:rPr>
              <a:t>terraform.tfstate</a:t>
            </a:r>
            <a:endParaRPr lang="en-US">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must </a:t>
            </a:r>
            <a:r>
              <a:rPr lang="en-IN">
                <a:solidFill>
                  <a:srgbClr val="FFFF00"/>
                </a:solidFill>
              </a:rPr>
              <a:t>store state </a:t>
            </a:r>
            <a:r>
              <a:rPr lang="en-IN"/>
              <a:t>about your managed infrastructure and configuration</a:t>
            </a:r>
            <a:endParaRPr lang="en-US"/>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used by Terraform to map </a:t>
            </a:r>
            <a:r>
              <a:rPr lang="en-IN">
                <a:solidFill>
                  <a:srgbClr val="FFFF00"/>
                </a:solidFill>
              </a:rPr>
              <a:t>real world resources </a:t>
            </a:r>
            <a:r>
              <a:rPr lang="en-IN"/>
              <a:t>to your </a:t>
            </a:r>
            <a:r>
              <a:rPr lang="en-IN">
                <a:solidFill>
                  <a:srgbClr val="FFFF00"/>
                </a:solidFill>
              </a:rPr>
              <a:t>configuration (.</a:t>
            </a:r>
            <a:r>
              <a:rPr lang="en-IN" err="1">
                <a:solidFill>
                  <a:srgbClr val="FFFF00"/>
                </a:solidFill>
              </a:rPr>
              <a:t>tf</a:t>
            </a:r>
            <a:r>
              <a:rPr lang="en-IN">
                <a:solidFill>
                  <a:srgbClr val="FFFF00"/>
                </a:solidFill>
              </a:rPr>
              <a:t> files)</a:t>
            </a:r>
            <a:r>
              <a:rPr lang="en-IN"/>
              <a:t>, keep track of metadata, and to improve performance for large infrastructures.</a:t>
            </a:r>
            <a:endParaRPr lang="en-US"/>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a:t>When Terraform creates a remote object in response to a change of configuration, it will record the </a:t>
            </a:r>
            <a:r>
              <a:rPr lang="en-IN" sz="1800">
                <a:solidFill>
                  <a:srgbClr val="FFFF00"/>
                </a:solidFill>
              </a:rPr>
              <a:t>identity</a:t>
            </a:r>
            <a:r>
              <a:rPr lang="en-IN" sz="1800"/>
              <a:t> of that remote object against a particular resource instance, and then </a:t>
            </a:r>
            <a:r>
              <a:rPr lang="en-IN" sz="1800">
                <a:solidFill>
                  <a:srgbClr val="FFFF00"/>
                </a:solidFill>
              </a:rPr>
              <a:t>potentially</a:t>
            </a:r>
            <a:r>
              <a:rPr lang="en-IN" sz="1800"/>
              <a:t> </a:t>
            </a:r>
            <a:r>
              <a:rPr lang="en-IN" sz="1800">
                <a:solidFill>
                  <a:srgbClr val="FFFF00"/>
                </a:solidFill>
              </a:rPr>
              <a:t>update or delete </a:t>
            </a:r>
            <a:r>
              <a:rPr lang="en-IN" sz="1800"/>
              <a:t>that object in response to future configuration changes.</a:t>
            </a:r>
            <a:endParaRPr lang="en-US" sz="180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p>
          <a:p>
            <a:pPr marL="0" indent="0" algn="ctr">
              <a:buNone/>
            </a:pPr>
            <a:r>
              <a:rPr lang="en-US" sz="7000" b="1">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4939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err="1"/>
              <a:t>terraform.tfstate</a:t>
            </a:r>
            <a:endParaRPr lang="en-US"/>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2163480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248680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Network</a:t>
            </a:r>
          </a:p>
          <a:p>
            <a:pPr marL="0" indent="0" algn="ctr">
              <a:buNone/>
            </a:pPr>
            <a:r>
              <a:rPr lang="en-US" sz="7000" b="1">
                <a:solidFill>
                  <a:srgbClr val="0070C0"/>
                </a:solidFill>
              </a:rPr>
              <a:t>Subnets</a:t>
            </a:r>
          </a:p>
          <a:p>
            <a:pPr marL="0" indent="0" algn="ctr">
              <a:buNone/>
            </a:pPr>
            <a:r>
              <a:rPr lang="en-US" sz="7000" b="1">
                <a:solidFill>
                  <a:srgbClr val="00B0F0"/>
                </a:solidFill>
              </a:rPr>
              <a:t>Network Security Group</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28" y="201217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6" name="Oval 5">
            <a:extLst>
              <a:ext uri="{FF2B5EF4-FFF2-40B4-BE49-F238E27FC236}">
                <a16:creationId xmlns:a16="http://schemas.microsoft.com/office/drawing/2014/main" id="{448CC1AA-06CA-1246-B64D-F2CF83C386CA}"/>
              </a:ext>
            </a:extLst>
          </p:cNvPr>
          <p:cNvSpPr/>
          <p:nvPr/>
        </p:nvSpPr>
        <p:spPr>
          <a:xfrm>
            <a:off x="4777757" y="444954"/>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spTree>
    <p:extLst>
      <p:ext uri="{BB962C8B-B14F-4D97-AF65-F5344CB8AC3E}">
        <p14:creationId xmlns:p14="http://schemas.microsoft.com/office/powerpoint/2010/main" val="2976828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8738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down)">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4"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down)">
                                      <p:cBhvr>
                                        <p:cTn id="85" dur="500"/>
                                        <p:tgtEl>
                                          <p:spTgt spid="46"/>
                                        </p:tgtEl>
                                      </p:cBhvr>
                                    </p:animEffect>
                                  </p:childTnLst>
                                </p:cTn>
                              </p:par>
                              <p:par>
                                <p:cTn id="86" presetID="22" presetClass="entr" presetSubtype="4"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par>
                                <p:cTn id="92" presetID="22" presetClass="entr" presetSubtype="4"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down)">
                                      <p:cBhvr>
                                        <p:cTn id="9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73C09C-484C-8741-858A-CAE1CC1A8EDF}"/>
              </a:ext>
            </a:extLst>
          </p:cNvPr>
          <p:cNvSpPr>
            <a:spLocks noGrp="1"/>
          </p:cNvSpPr>
          <p:nvPr>
            <p:ph type="title"/>
          </p:nvPr>
        </p:nvSpPr>
        <p:spPr>
          <a:xfrm>
            <a:off x="1005840" y="181026"/>
            <a:ext cx="12618720" cy="1207770"/>
          </a:xfrm>
        </p:spPr>
        <p:txBody>
          <a:bodyPr/>
          <a:lstStyle/>
          <a:p>
            <a:r>
              <a:rPr lang="en-US" b="1">
                <a:solidFill>
                  <a:schemeClr val="accent6">
                    <a:lumMod val="75000"/>
                  </a:schemeClr>
                </a:solidFill>
              </a:rPr>
              <a:t>Azure Virtual Network Topology</a:t>
            </a:r>
          </a:p>
        </p:txBody>
      </p:sp>
      <p:sp>
        <p:nvSpPr>
          <p:cNvPr id="3" name="Footer Placeholder 2">
            <a:extLst>
              <a:ext uri="{FF2B5EF4-FFF2-40B4-BE49-F238E27FC236}">
                <a16:creationId xmlns:a16="http://schemas.microsoft.com/office/drawing/2014/main" id="{3ED1B93F-69F6-A544-8A83-31A5FA61E27F}"/>
              </a:ext>
            </a:extLst>
          </p:cNvPr>
          <p:cNvSpPr>
            <a:spLocks noGrp="1"/>
          </p:cNvSpPr>
          <p:nvPr>
            <p:ph type="ftr" sz="quarter" idx="11"/>
          </p:nvPr>
        </p:nvSpPr>
        <p:spPr>
          <a:xfrm>
            <a:off x="0" y="7741207"/>
            <a:ext cx="2362200" cy="438150"/>
          </a:xfrm>
        </p:spPr>
        <p:txBody>
          <a:bodyPr/>
          <a:lstStyle/>
          <a:p>
            <a:pPr algn="l"/>
            <a:r>
              <a:rPr lang="en-US" dirty="0"/>
              <a:t>© </a:t>
            </a:r>
            <a:endParaRPr lang="en-GB" dirty="0"/>
          </a:p>
        </p:txBody>
      </p:sp>
      <p:pic>
        <p:nvPicPr>
          <p:cNvPr id="2" name="Picture 1">
            <a:extLst>
              <a:ext uri="{FF2B5EF4-FFF2-40B4-BE49-F238E27FC236}">
                <a16:creationId xmlns:a16="http://schemas.microsoft.com/office/drawing/2014/main" id="{CDC5C397-FA6D-204A-9745-E2C3D71F1EC2}"/>
              </a:ext>
            </a:extLst>
          </p:cNvPr>
          <p:cNvPicPr>
            <a:picLocks noChangeAspect="1"/>
          </p:cNvPicPr>
          <p:nvPr/>
        </p:nvPicPr>
        <p:blipFill>
          <a:blip r:embed="rId2"/>
          <a:stretch>
            <a:fillRect/>
          </a:stretch>
        </p:blipFill>
        <p:spPr>
          <a:xfrm>
            <a:off x="1005840" y="1569721"/>
            <a:ext cx="13030200" cy="5581035"/>
          </a:xfrm>
          <a:prstGeom prst="rect">
            <a:avLst/>
          </a:prstGeom>
          <a:ln w="38100">
            <a:solidFill>
              <a:srgbClr val="00B0F0"/>
            </a:solidFill>
          </a:ln>
        </p:spPr>
      </p:pic>
    </p:spTree>
    <p:extLst>
      <p:ext uri="{BB962C8B-B14F-4D97-AF65-F5344CB8AC3E}">
        <p14:creationId xmlns:p14="http://schemas.microsoft.com/office/powerpoint/2010/main" val="2425413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B9C0CF-6F6F-A94F-A977-73087ED5FD34}"/>
              </a:ext>
            </a:extLst>
          </p:cNvPr>
          <p:cNvSpPr>
            <a:spLocks noGrp="1"/>
          </p:cNvSpPr>
          <p:nvPr>
            <p:ph type="title"/>
          </p:nvPr>
        </p:nvSpPr>
        <p:spPr>
          <a:xfrm>
            <a:off x="1005840" y="50243"/>
            <a:ext cx="12618720" cy="992752"/>
          </a:xfrm>
        </p:spPr>
        <p:txBody>
          <a:bodyPr>
            <a:normAutofit/>
          </a:bodyPr>
          <a:lstStyle/>
          <a:p>
            <a:r>
              <a:rPr lang="en-US" b="1">
                <a:solidFill>
                  <a:schemeClr val="accent6">
                    <a:lumMod val="75000"/>
                  </a:schemeClr>
                </a:solidFill>
              </a:rPr>
              <a:t>Terraform Concepts &amp; Azure Resources</a:t>
            </a:r>
          </a:p>
        </p:txBody>
      </p:sp>
      <p:sp>
        <p:nvSpPr>
          <p:cNvPr id="3" name="Footer Placeholder 2">
            <a:extLst>
              <a:ext uri="{FF2B5EF4-FFF2-40B4-BE49-F238E27FC236}">
                <a16:creationId xmlns:a16="http://schemas.microsoft.com/office/drawing/2014/main" id="{166F5DC4-CC8F-C14D-9568-D2A6629E6B96}"/>
              </a:ext>
            </a:extLst>
          </p:cNvPr>
          <p:cNvSpPr>
            <a:spLocks noGrp="1"/>
          </p:cNvSpPr>
          <p:nvPr>
            <p:ph type="ftr" sz="quarter" idx="11"/>
          </p:nvPr>
        </p:nvSpPr>
        <p:spPr>
          <a:xfrm>
            <a:off x="0" y="7741207"/>
            <a:ext cx="2307771" cy="438150"/>
          </a:xfrm>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DE002A6E-0655-A24E-96A0-B554FCE2D2CC}"/>
              </a:ext>
            </a:extLst>
          </p:cNvPr>
          <p:cNvSpPr/>
          <p:nvPr/>
        </p:nvSpPr>
        <p:spPr>
          <a:xfrm>
            <a:off x="261257" y="1295243"/>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Settings Block</a:t>
            </a:r>
          </a:p>
        </p:txBody>
      </p:sp>
      <p:sp>
        <p:nvSpPr>
          <p:cNvPr id="6" name="Rounded Rectangle 5">
            <a:extLst>
              <a:ext uri="{FF2B5EF4-FFF2-40B4-BE49-F238E27FC236}">
                <a16:creationId xmlns:a16="http://schemas.microsoft.com/office/drawing/2014/main" id="{832452AD-0988-7D4A-BA8F-44913B1A69B8}"/>
              </a:ext>
            </a:extLst>
          </p:cNvPr>
          <p:cNvSpPr/>
          <p:nvPr/>
        </p:nvSpPr>
        <p:spPr>
          <a:xfrm>
            <a:off x="261257" y="2225259"/>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Provider Block</a:t>
            </a:r>
          </a:p>
        </p:txBody>
      </p:sp>
      <p:sp>
        <p:nvSpPr>
          <p:cNvPr id="7" name="Rounded Rectangle 6">
            <a:extLst>
              <a:ext uri="{FF2B5EF4-FFF2-40B4-BE49-F238E27FC236}">
                <a16:creationId xmlns:a16="http://schemas.microsoft.com/office/drawing/2014/main" id="{801BD1C1-8027-754D-A2B4-8693181E2981}"/>
              </a:ext>
            </a:extLst>
          </p:cNvPr>
          <p:cNvSpPr/>
          <p:nvPr/>
        </p:nvSpPr>
        <p:spPr>
          <a:xfrm>
            <a:off x="261257" y="3155275"/>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Input Variables</a:t>
            </a:r>
          </a:p>
        </p:txBody>
      </p:sp>
      <p:sp>
        <p:nvSpPr>
          <p:cNvPr id="8" name="Rounded Rectangle 7">
            <a:extLst>
              <a:ext uri="{FF2B5EF4-FFF2-40B4-BE49-F238E27FC236}">
                <a16:creationId xmlns:a16="http://schemas.microsoft.com/office/drawing/2014/main" id="{16A6EF10-1F77-7040-971E-A6E31514FC11}"/>
              </a:ext>
            </a:extLst>
          </p:cNvPr>
          <p:cNvSpPr/>
          <p:nvPr/>
        </p:nvSpPr>
        <p:spPr>
          <a:xfrm>
            <a:off x="261257" y="4085291"/>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Local Values Block</a:t>
            </a:r>
          </a:p>
        </p:txBody>
      </p:sp>
      <p:sp>
        <p:nvSpPr>
          <p:cNvPr id="9" name="Rounded Rectangle 8">
            <a:extLst>
              <a:ext uri="{FF2B5EF4-FFF2-40B4-BE49-F238E27FC236}">
                <a16:creationId xmlns:a16="http://schemas.microsoft.com/office/drawing/2014/main" id="{8E449AF0-1251-4F40-ACCE-5A710224A8FF}"/>
              </a:ext>
            </a:extLst>
          </p:cNvPr>
          <p:cNvSpPr/>
          <p:nvPr/>
        </p:nvSpPr>
        <p:spPr>
          <a:xfrm>
            <a:off x="8098972" y="1325536"/>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Random Resource</a:t>
            </a:r>
          </a:p>
        </p:txBody>
      </p:sp>
      <p:sp>
        <p:nvSpPr>
          <p:cNvPr id="10" name="Rounded Rectangle 9">
            <a:extLst>
              <a:ext uri="{FF2B5EF4-FFF2-40B4-BE49-F238E27FC236}">
                <a16:creationId xmlns:a16="http://schemas.microsoft.com/office/drawing/2014/main" id="{9A8D3DF6-931E-5842-A0A9-159AF521DE72}"/>
              </a:ext>
            </a:extLst>
          </p:cNvPr>
          <p:cNvSpPr/>
          <p:nvPr/>
        </p:nvSpPr>
        <p:spPr>
          <a:xfrm>
            <a:off x="8098972" y="2255552"/>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for_each</a:t>
            </a:r>
            <a:r>
              <a:rPr lang="en-US" sz="2800">
                <a:solidFill>
                  <a:srgbClr val="FFFF00"/>
                </a:solidFill>
              </a:rPr>
              <a:t> </a:t>
            </a:r>
            <a:r>
              <a:rPr lang="en-US" sz="2800"/>
              <a:t>Meta-Argument</a:t>
            </a:r>
          </a:p>
        </p:txBody>
      </p:sp>
      <p:sp>
        <p:nvSpPr>
          <p:cNvPr id="11" name="Rounded Rectangle 10">
            <a:extLst>
              <a:ext uri="{FF2B5EF4-FFF2-40B4-BE49-F238E27FC236}">
                <a16:creationId xmlns:a16="http://schemas.microsoft.com/office/drawing/2014/main" id="{3CA5D2A9-3090-AB49-A6E3-AB1D154C2A9E}"/>
              </a:ext>
            </a:extLst>
          </p:cNvPr>
          <p:cNvSpPr/>
          <p:nvPr/>
        </p:nvSpPr>
        <p:spPr>
          <a:xfrm>
            <a:off x="8098972" y="3185568"/>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depends_on</a:t>
            </a:r>
            <a:r>
              <a:rPr lang="en-US" sz="2800">
                <a:solidFill>
                  <a:srgbClr val="FFFF00"/>
                </a:solidFill>
              </a:rPr>
              <a:t> </a:t>
            </a:r>
            <a:r>
              <a:rPr lang="en-US" sz="2800"/>
              <a:t>Meta-Argument</a:t>
            </a:r>
          </a:p>
        </p:txBody>
      </p:sp>
      <p:sp>
        <p:nvSpPr>
          <p:cNvPr id="12" name="Rounded Rectangle 11">
            <a:extLst>
              <a:ext uri="{FF2B5EF4-FFF2-40B4-BE49-F238E27FC236}">
                <a16:creationId xmlns:a16="http://schemas.microsoft.com/office/drawing/2014/main" id="{C84E9746-3B46-EC42-BF02-60447FE2FE20}"/>
              </a:ext>
            </a:extLst>
          </p:cNvPr>
          <p:cNvSpPr/>
          <p:nvPr/>
        </p:nvSpPr>
        <p:spPr>
          <a:xfrm>
            <a:off x="8098972" y="4115584"/>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Output Values</a:t>
            </a:r>
          </a:p>
        </p:txBody>
      </p:sp>
      <p:pic>
        <p:nvPicPr>
          <p:cNvPr id="13" name="Graphic 12">
            <a:extLst>
              <a:ext uri="{FF2B5EF4-FFF2-40B4-BE49-F238E27FC236}">
                <a16:creationId xmlns:a16="http://schemas.microsoft.com/office/drawing/2014/main" id="{31630C35-C056-D443-B546-6E6DD9CE10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545" y="5070737"/>
            <a:ext cx="614883" cy="614883"/>
          </a:xfrm>
          <a:prstGeom prst="rect">
            <a:avLst/>
          </a:prstGeom>
        </p:spPr>
      </p:pic>
      <p:pic>
        <p:nvPicPr>
          <p:cNvPr id="14" name="Graphic 13">
            <a:extLst>
              <a:ext uri="{FF2B5EF4-FFF2-40B4-BE49-F238E27FC236}">
                <a16:creationId xmlns:a16="http://schemas.microsoft.com/office/drawing/2014/main" id="{E9A59AE0-B725-9C4B-BC74-42D5CF0A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570" y="5961547"/>
            <a:ext cx="647858" cy="647858"/>
          </a:xfrm>
          <a:prstGeom prst="rect">
            <a:avLst/>
          </a:prstGeom>
        </p:spPr>
      </p:pic>
      <p:pic>
        <p:nvPicPr>
          <p:cNvPr id="15" name="Graphic 14">
            <a:extLst>
              <a:ext uri="{FF2B5EF4-FFF2-40B4-BE49-F238E27FC236}">
                <a16:creationId xmlns:a16="http://schemas.microsoft.com/office/drawing/2014/main" id="{701B6F14-2C35-AB44-9560-D3C387A9E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155" y="6749154"/>
            <a:ext cx="647858" cy="647858"/>
          </a:xfrm>
          <a:prstGeom prst="rect">
            <a:avLst/>
          </a:prstGeom>
        </p:spPr>
      </p:pic>
      <p:pic>
        <p:nvPicPr>
          <p:cNvPr id="16" name="Graphic 15">
            <a:extLst>
              <a:ext uri="{FF2B5EF4-FFF2-40B4-BE49-F238E27FC236}">
                <a16:creationId xmlns:a16="http://schemas.microsoft.com/office/drawing/2014/main" id="{A10B12F7-1E65-C543-9FB1-649CA8927B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1136" y="5752688"/>
            <a:ext cx="1017185" cy="1017185"/>
          </a:xfrm>
          <a:prstGeom prst="rect">
            <a:avLst/>
          </a:prstGeom>
        </p:spPr>
      </p:pic>
      <p:sp>
        <p:nvSpPr>
          <p:cNvPr id="17" name="TextBox 16">
            <a:extLst>
              <a:ext uri="{FF2B5EF4-FFF2-40B4-BE49-F238E27FC236}">
                <a16:creationId xmlns:a16="http://schemas.microsoft.com/office/drawing/2014/main" id="{1EA13286-3828-5F4B-88EF-8D8C2AD3D8F4}"/>
              </a:ext>
            </a:extLst>
          </p:cNvPr>
          <p:cNvSpPr txBox="1"/>
          <p:nvPr/>
        </p:nvSpPr>
        <p:spPr>
          <a:xfrm>
            <a:off x="1234756" y="5149284"/>
            <a:ext cx="3391989" cy="430887"/>
          </a:xfrm>
          <a:prstGeom prst="rect">
            <a:avLst/>
          </a:prstGeom>
          <a:noFill/>
        </p:spPr>
        <p:txBody>
          <a:bodyPr wrap="square" rtlCol="0">
            <a:spAutoFit/>
          </a:bodyPr>
          <a:lstStyle/>
          <a:p>
            <a:r>
              <a:rPr lang="en-IN" err="1"/>
              <a:t>azurerm_resource_group</a:t>
            </a:r>
            <a:endParaRPr lang="en-US"/>
          </a:p>
        </p:txBody>
      </p:sp>
      <p:sp>
        <p:nvSpPr>
          <p:cNvPr id="18" name="TextBox 17">
            <a:extLst>
              <a:ext uri="{FF2B5EF4-FFF2-40B4-BE49-F238E27FC236}">
                <a16:creationId xmlns:a16="http://schemas.microsoft.com/office/drawing/2014/main" id="{2F706D63-65F2-A74F-A164-CC4B36E7B259}"/>
              </a:ext>
            </a:extLst>
          </p:cNvPr>
          <p:cNvSpPr txBox="1"/>
          <p:nvPr/>
        </p:nvSpPr>
        <p:spPr>
          <a:xfrm>
            <a:off x="1349248" y="5992938"/>
            <a:ext cx="3104119" cy="430887"/>
          </a:xfrm>
          <a:prstGeom prst="rect">
            <a:avLst/>
          </a:prstGeom>
          <a:noFill/>
        </p:spPr>
        <p:txBody>
          <a:bodyPr wrap="none" rtlCol="0">
            <a:spAutoFit/>
          </a:bodyPr>
          <a:lstStyle/>
          <a:p>
            <a:r>
              <a:rPr lang="en-IN" err="1"/>
              <a:t>azurerm_virtual_network</a:t>
            </a:r>
            <a:endParaRPr lang="en-IN"/>
          </a:p>
        </p:txBody>
      </p:sp>
      <p:sp>
        <p:nvSpPr>
          <p:cNvPr id="20" name="TextBox 19">
            <a:extLst>
              <a:ext uri="{FF2B5EF4-FFF2-40B4-BE49-F238E27FC236}">
                <a16:creationId xmlns:a16="http://schemas.microsoft.com/office/drawing/2014/main" id="{804F9520-8B13-8743-B414-8348B1751940}"/>
              </a:ext>
            </a:extLst>
          </p:cNvPr>
          <p:cNvSpPr txBox="1"/>
          <p:nvPr/>
        </p:nvSpPr>
        <p:spPr>
          <a:xfrm>
            <a:off x="1349248" y="6860880"/>
            <a:ext cx="2064796" cy="430887"/>
          </a:xfrm>
          <a:prstGeom prst="rect">
            <a:avLst/>
          </a:prstGeom>
          <a:noFill/>
        </p:spPr>
        <p:txBody>
          <a:bodyPr wrap="none" rtlCol="0">
            <a:spAutoFit/>
          </a:bodyPr>
          <a:lstStyle/>
          <a:p>
            <a:r>
              <a:rPr lang="en-IN" err="1"/>
              <a:t>azurerm_subnet</a:t>
            </a:r>
            <a:endParaRPr lang="en-US"/>
          </a:p>
        </p:txBody>
      </p:sp>
      <p:sp>
        <p:nvSpPr>
          <p:cNvPr id="21" name="TextBox 20">
            <a:extLst>
              <a:ext uri="{FF2B5EF4-FFF2-40B4-BE49-F238E27FC236}">
                <a16:creationId xmlns:a16="http://schemas.microsoft.com/office/drawing/2014/main" id="{00DEB88B-E70E-9444-9456-F1A0F1481B33}"/>
              </a:ext>
            </a:extLst>
          </p:cNvPr>
          <p:cNvSpPr txBox="1"/>
          <p:nvPr/>
        </p:nvSpPr>
        <p:spPr>
          <a:xfrm>
            <a:off x="7159052" y="5122127"/>
            <a:ext cx="4088620" cy="430887"/>
          </a:xfrm>
          <a:prstGeom prst="rect">
            <a:avLst/>
          </a:prstGeom>
          <a:noFill/>
        </p:spPr>
        <p:txBody>
          <a:bodyPr wrap="none" rtlCol="0">
            <a:spAutoFit/>
          </a:bodyPr>
          <a:lstStyle/>
          <a:p>
            <a:r>
              <a:rPr lang="en-IN" err="1"/>
              <a:t>azurerm_network_security_group</a:t>
            </a:r>
            <a:endParaRPr lang="en-IN"/>
          </a:p>
        </p:txBody>
      </p:sp>
      <p:sp>
        <p:nvSpPr>
          <p:cNvPr id="22" name="TextBox 21">
            <a:extLst>
              <a:ext uri="{FF2B5EF4-FFF2-40B4-BE49-F238E27FC236}">
                <a16:creationId xmlns:a16="http://schemas.microsoft.com/office/drawing/2014/main" id="{F4D10FA6-2CB5-9E4C-A831-A74B786706D7}"/>
              </a:ext>
            </a:extLst>
          </p:cNvPr>
          <p:cNvSpPr txBox="1"/>
          <p:nvPr/>
        </p:nvSpPr>
        <p:spPr>
          <a:xfrm>
            <a:off x="7159052" y="5905172"/>
            <a:ext cx="3868751" cy="430887"/>
          </a:xfrm>
          <a:prstGeom prst="rect">
            <a:avLst/>
          </a:prstGeom>
          <a:noFill/>
        </p:spPr>
        <p:txBody>
          <a:bodyPr wrap="none" rtlCol="0">
            <a:spAutoFit/>
          </a:bodyPr>
          <a:lstStyle/>
          <a:p>
            <a:r>
              <a:rPr lang="en-IN" err="1"/>
              <a:t>azurerm_network_security_rule</a:t>
            </a:r>
            <a:endParaRPr lang="en-IN"/>
          </a:p>
        </p:txBody>
      </p:sp>
      <p:sp>
        <p:nvSpPr>
          <p:cNvPr id="23" name="TextBox 22">
            <a:extLst>
              <a:ext uri="{FF2B5EF4-FFF2-40B4-BE49-F238E27FC236}">
                <a16:creationId xmlns:a16="http://schemas.microsoft.com/office/drawing/2014/main" id="{AEFBF432-2997-1741-8C90-C99D43B5B491}"/>
              </a:ext>
            </a:extLst>
          </p:cNvPr>
          <p:cNvSpPr txBox="1"/>
          <p:nvPr/>
        </p:nvSpPr>
        <p:spPr>
          <a:xfrm>
            <a:off x="7159052" y="6769873"/>
            <a:ext cx="6432851" cy="430887"/>
          </a:xfrm>
          <a:prstGeom prst="rect">
            <a:avLst/>
          </a:prstGeom>
          <a:noFill/>
        </p:spPr>
        <p:txBody>
          <a:bodyPr wrap="none" rtlCol="0">
            <a:spAutoFit/>
          </a:bodyPr>
          <a:lstStyle/>
          <a:p>
            <a:r>
              <a:rPr lang="en-IN" err="1"/>
              <a:t>azurerm_subnet_network_security_group_association</a:t>
            </a:r>
            <a:endParaRPr lang="en-IN"/>
          </a:p>
        </p:txBody>
      </p:sp>
      <p:sp>
        <p:nvSpPr>
          <p:cNvPr id="24" name="Rounded Rectangle 23">
            <a:extLst>
              <a:ext uri="{FF2B5EF4-FFF2-40B4-BE49-F238E27FC236}">
                <a16:creationId xmlns:a16="http://schemas.microsoft.com/office/drawing/2014/main" id="{7B418E85-7E32-0F44-864C-CF23A8D79636}"/>
              </a:ext>
            </a:extLst>
          </p:cNvPr>
          <p:cNvSpPr/>
          <p:nvPr/>
        </p:nvSpPr>
        <p:spPr>
          <a:xfrm>
            <a:off x="287351" y="4992502"/>
            <a:ext cx="457142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7CC82A9-557F-FD46-A341-8DB15F2493BE}"/>
              </a:ext>
            </a:extLst>
          </p:cNvPr>
          <p:cNvSpPr/>
          <p:nvPr/>
        </p:nvSpPr>
        <p:spPr>
          <a:xfrm>
            <a:off x="261257" y="5885190"/>
            <a:ext cx="4571420" cy="71968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9744B17-8927-014D-A994-03AFEBCDF623}"/>
              </a:ext>
            </a:extLst>
          </p:cNvPr>
          <p:cNvSpPr/>
          <p:nvPr/>
        </p:nvSpPr>
        <p:spPr>
          <a:xfrm>
            <a:off x="261257" y="6712983"/>
            <a:ext cx="4571420" cy="72019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725878C1-0719-334A-8D23-34B9455D0B92}"/>
              </a:ext>
            </a:extLst>
          </p:cNvPr>
          <p:cNvSpPr/>
          <p:nvPr/>
        </p:nvSpPr>
        <p:spPr>
          <a:xfrm>
            <a:off x="5568490" y="4992502"/>
            <a:ext cx="8688340" cy="2440679"/>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p:bldP spid="18" grpId="0"/>
      <p:bldP spid="20" grpId="0"/>
      <p:bldP spid="21" grpId="0"/>
      <p:bldP spid="22" grpId="0"/>
      <p:bldP spid="23" grpId="0"/>
      <p:bldP spid="24" grpId="0" animBg="1"/>
      <p:bldP spid="25" grpId="0" animBg="1"/>
      <p:bldP spid="26"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198782" y="50243"/>
            <a:ext cx="7425778" cy="1188851"/>
          </a:xfrm>
        </p:spPr>
        <p:txBody>
          <a:bodyPr>
            <a:normAutofit fontScale="90000"/>
          </a:bodyPr>
          <a:lstStyle/>
          <a:p>
            <a:r>
              <a:rPr lang="en-US"/>
              <a:t>What are we going to Learn ? </a:t>
            </a:r>
          </a:p>
        </p:txBody>
      </p:sp>
      <p:pic>
        <p:nvPicPr>
          <p:cNvPr id="3" name="Picture 2">
            <a:extLst>
              <a:ext uri="{FF2B5EF4-FFF2-40B4-BE49-F238E27FC236}">
                <a16:creationId xmlns:a16="http://schemas.microsoft.com/office/drawing/2014/main" id="{8F43A8EC-3E55-3A40-8BDA-1A219F8AA7DB}"/>
              </a:ext>
            </a:extLst>
          </p:cNvPr>
          <p:cNvPicPr>
            <a:picLocks noChangeAspect="1"/>
          </p:cNvPicPr>
          <p:nvPr/>
        </p:nvPicPr>
        <p:blipFill>
          <a:blip r:embed="rId2"/>
          <a:stretch>
            <a:fillRect/>
          </a:stretch>
        </p:blipFill>
        <p:spPr>
          <a:xfrm>
            <a:off x="166622" y="334176"/>
            <a:ext cx="5425978" cy="7055452"/>
          </a:xfrm>
          <a:prstGeom prst="rect">
            <a:avLst/>
          </a:prstGeom>
        </p:spPr>
      </p:pic>
      <p:sp>
        <p:nvSpPr>
          <p:cNvPr id="10" name="Rounded Rectangle 9">
            <a:extLst>
              <a:ext uri="{FF2B5EF4-FFF2-40B4-BE49-F238E27FC236}">
                <a16:creationId xmlns:a16="http://schemas.microsoft.com/office/drawing/2014/main" id="{065D322D-773C-C347-BC2D-A9A9C2B61A49}"/>
              </a:ext>
            </a:extLst>
          </p:cNvPr>
          <p:cNvSpPr/>
          <p:nvPr/>
        </p:nvSpPr>
        <p:spPr>
          <a:xfrm>
            <a:off x="942045" y="1695309"/>
            <a:ext cx="3800076"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A34F58A-2D7D-7B44-A501-55DF8504FEC0}"/>
              </a:ext>
            </a:extLst>
          </p:cNvPr>
          <p:cNvSpPr/>
          <p:nvPr/>
        </p:nvSpPr>
        <p:spPr>
          <a:xfrm>
            <a:off x="979573" y="2156053"/>
            <a:ext cx="1827422"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AAAD7AB-465C-3341-A769-34D92ABEB980}"/>
              </a:ext>
            </a:extLst>
          </p:cNvPr>
          <p:cNvSpPr/>
          <p:nvPr/>
        </p:nvSpPr>
        <p:spPr>
          <a:xfrm>
            <a:off x="1014660" y="2616797"/>
            <a:ext cx="3132037"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C182765-9D8C-AC4A-A69A-1DFF264C4990}"/>
              </a:ext>
            </a:extLst>
          </p:cNvPr>
          <p:cNvSpPr/>
          <p:nvPr/>
        </p:nvSpPr>
        <p:spPr>
          <a:xfrm>
            <a:off x="979573" y="3510875"/>
            <a:ext cx="4241013" cy="2943088"/>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FADE42D-8308-8047-8D62-E59FC0DB2B15}"/>
              </a:ext>
            </a:extLst>
          </p:cNvPr>
          <p:cNvSpPr/>
          <p:nvPr/>
        </p:nvSpPr>
        <p:spPr>
          <a:xfrm>
            <a:off x="973942" y="6593993"/>
            <a:ext cx="2247723"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8AB3B7-368F-1C40-87A1-A6EFCA544140}"/>
              </a:ext>
            </a:extLst>
          </p:cNvPr>
          <p:cNvSpPr/>
          <p:nvPr/>
        </p:nvSpPr>
        <p:spPr>
          <a:xfrm>
            <a:off x="8478402" y="1239093"/>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Input Variables</a:t>
            </a:r>
          </a:p>
        </p:txBody>
      </p:sp>
      <p:sp>
        <p:nvSpPr>
          <p:cNvPr id="23" name="Rounded Rectangle 22">
            <a:extLst>
              <a:ext uri="{FF2B5EF4-FFF2-40B4-BE49-F238E27FC236}">
                <a16:creationId xmlns:a16="http://schemas.microsoft.com/office/drawing/2014/main" id="{CA0D2221-EC54-374A-BD87-CCCBC9C10012}"/>
              </a:ext>
            </a:extLst>
          </p:cNvPr>
          <p:cNvSpPr/>
          <p:nvPr/>
        </p:nvSpPr>
        <p:spPr>
          <a:xfrm>
            <a:off x="8478402" y="2075845"/>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Local Values</a:t>
            </a:r>
          </a:p>
        </p:txBody>
      </p:sp>
      <p:sp>
        <p:nvSpPr>
          <p:cNvPr id="24" name="Rounded Rectangle 23">
            <a:extLst>
              <a:ext uri="{FF2B5EF4-FFF2-40B4-BE49-F238E27FC236}">
                <a16:creationId xmlns:a16="http://schemas.microsoft.com/office/drawing/2014/main" id="{0DE24B03-E21F-FA4F-8252-8CC4A0B417E2}"/>
              </a:ext>
            </a:extLst>
          </p:cNvPr>
          <p:cNvSpPr/>
          <p:nvPr/>
        </p:nvSpPr>
        <p:spPr>
          <a:xfrm>
            <a:off x="8478402" y="2912597"/>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Virtual Network with Subnets and Network Security Groups</a:t>
            </a:r>
          </a:p>
        </p:txBody>
      </p:sp>
      <p:sp>
        <p:nvSpPr>
          <p:cNvPr id="14" name="Oval 13">
            <a:extLst>
              <a:ext uri="{FF2B5EF4-FFF2-40B4-BE49-F238E27FC236}">
                <a16:creationId xmlns:a16="http://schemas.microsoft.com/office/drawing/2014/main" id="{B297E9ED-B463-4646-9E35-5E4809414ABA}"/>
              </a:ext>
            </a:extLst>
          </p:cNvPr>
          <p:cNvSpPr/>
          <p:nvPr/>
        </p:nvSpPr>
        <p:spPr>
          <a:xfrm>
            <a:off x="8649211" y="3696185"/>
            <a:ext cx="4983586" cy="13040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Virtual Network 4-Tier</a:t>
            </a:r>
          </a:p>
          <a:p>
            <a:pPr algn="ctr"/>
            <a:r>
              <a:rPr lang="en-US" sz="2600"/>
              <a:t>Design</a:t>
            </a:r>
          </a:p>
        </p:txBody>
      </p:sp>
      <p:sp>
        <p:nvSpPr>
          <p:cNvPr id="25" name="Rounded Rectangle 24">
            <a:extLst>
              <a:ext uri="{FF2B5EF4-FFF2-40B4-BE49-F238E27FC236}">
                <a16:creationId xmlns:a16="http://schemas.microsoft.com/office/drawing/2014/main" id="{123A7850-CB91-BB46-99B3-3DF645DE9115}"/>
              </a:ext>
            </a:extLst>
          </p:cNvPr>
          <p:cNvSpPr/>
          <p:nvPr/>
        </p:nvSpPr>
        <p:spPr>
          <a:xfrm>
            <a:off x="8478401" y="5077770"/>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Output Values</a:t>
            </a:r>
          </a:p>
        </p:txBody>
      </p:sp>
      <p:sp>
        <p:nvSpPr>
          <p:cNvPr id="26" name="Rounded Rectangle 25">
            <a:extLst>
              <a:ext uri="{FF2B5EF4-FFF2-40B4-BE49-F238E27FC236}">
                <a16:creationId xmlns:a16="http://schemas.microsoft.com/office/drawing/2014/main" id="{5BA7575F-E23D-9148-887D-F283F412FC20}"/>
              </a:ext>
            </a:extLst>
          </p:cNvPr>
          <p:cNvSpPr/>
          <p:nvPr/>
        </p:nvSpPr>
        <p:spPr>
          <a:xfrm>
            <a:off x="8478401" y="5914522"/>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Meta-Arguments</a:t>
            </a:r>
            <a:br>
              <a:rPr lang="en-US" sz="2600"/>
            </a:br>
            <a:r>
              <a:rPr lang="en-US" sz="2600"/>
              <a:t>(</a:t>
            </a:r>
            <a:r>
              <a:rPr lang="en-US" sz="2600" err="1"/>
              <a:t>for_each</a:t>
            </a:r>
            <a:r>
              <a:rPr lang="en-US" sz="2600"/>
              <a:t> and </a:t>
            </a:r>
            <a:r>
              <a:rPr lang="en-US" sz="2600" err="1"/>
              <a:t>depends_on</a:t>
            </a:r>
            <a:r>
              <a:rPr lang="en-US" sz="2600"/>
              <a:t>)</a:t>
            </a:r>
          </a:p>
        </p:txBody>
      </p:sp>
      <p:sp>
        <p:nvSpPr>
          <p:cNvPr id="27" name="Rounded Rectangle 26">
            <a:extLst>
              <a:ext uri="{FF2B5EF4-FFF2-40B4-BE49-F238E27FC236}">
                <a16:creationId xmlns:a16="http://schemas.microsoft.com/office/drawing/2014/main" id="{562303C1-D953-2749-8CE7-4472383ED3D8}"/>
              </a:ext>
            </a:extLst>
          </p:cNvPr>
          <p:cNvSpPr/>
          <p:nvPr/>
        </p:nvSpPr>
        <p:spPr>
          <a:xfrm>
            <a:off x="8478401" y="6713476"/>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Variable – </a:t>
            </a:r>
            <a:r>
              <a:rPr lang="en-US" sz="2600" err="1"/>
              <a:t>terraform.tfvars</a:t>
            </a:r>
            <a:endParaRPr lang="en-US" sz="2600"/>
          </a:p>
        </p:txBody>
      </p:sp>
      <p:cxnSp>
        <p:nvCxnSpPr>
          <p:cNvPr id="29" name="Straight Arrow Connector 28">
            <a:extLst>
              <a:ext uri="{FF2B5EF4-FFF2-40B4-BE49-F238E27FC236}">
                <a16:creationId xmlns:a16="http://schemas.microsoft.com/office/drawing/2014/main" id="{EE6CADD8-A4DF-3845-A979-6AF752A2F0CF}"/>
              </a:ext>
            </a:extLst>
          </p:cNvPr>
          <p:cNvCxnSpPr>
            <a:cxnSpLocks/>
            <a:stCxn id="7" idx="1"/>
            <a:endCxn id="10" idx="3"/>
          </p:cNvCxnSpPr>
          <p:nvPr/>
        </p:nvCxnSpPr>
        <p:spPr>
          <a:xfrm flipH="1">
            <a:off x="4742121" y="1577169"/>
            <a:ext cx="3736281" cy="306652"/>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799439-1F51-DF4A-93BF-284011F579B6}"/>
              </a:ext>
            </a:extLst>
          </p:cNvPr>
          <p:cNvCxnSpPr>
            <a:cxnSpLocks/>
            <a:stCxn id="23" idx="1"/>
            <a:endCxn id="17" idx="3"/>
          </p:cNvCxnSpPr>
          <p:nvPr/>
        </p:nvCxnSpPr>
        <p:spPr>
          <a:xfrm flipH="1" flipV="1">
            <a:off x="2806995" y="2344565"/>
            <a:ext cx="5671407" cy="6935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24BF9-CC83-1842-8DDA-CCECCD471B41}"/>
              </a:ext>
            </a:extLst>
          </p:cNvPr>
          <p:cNvCxnSpPr>
            <a:cxnSpLocks/>
            <a:stCxn id="24" idx="1"/>
            <a:endCxn id="18" idx="3"/>
          </p:cNvCxnSpPr>
          <p:nvPr/>
        </p:nvCxnSpPr>
        <p:spPr>
          <a:xfrm flipH="1" flipV="1">
            <a:off x="4146697" y="2805309"/>
            <a:ext cx="4331705" cy="44536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BDBDD9-040D-DB4A-BF41-35A0ECA6D664}"/>
              </a:ext>
            </a:extLst>
          </p:cNvPr>
          <p:cNvCxnSpPr>
            <a:cxnSpLocks/>
            <a:stCxn id="14" idx="2"/>
            <a:endCxn id="20" idx="3"/>
          </p:cNvCxnSpPr>
          <p:nvPr/>
        </p:nvCxnSpPr>
        <p:spPr>
          <a:xfrm flipH="1">
            <a:off x="5220586" y="4348195"/>
            <a:ext cx="3428625" cy="63422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C0ADE0-454D-CA45-B6CD-71FB23B916F3}"/>
              </a:ext>
            </a:extLst>
          </p:cNvPr>
          <p:cNvCxnSpPr>
            <a:cxnSpLocks/>
            <a:stCxn id="25" idx="1"/>
            <a:endCxn id="20" idx="3"/>
          </p:cNvCxnSpPr>
          <p:nvPr/>
        </p:nvCxnSpPr>
        <p:spPr>
          <a:xfrm flipH="1" flipV="1">
            <a:off x="5220586" y="4982419"/>
            <a:ext cx="3257815" cy="433427"/>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F8A569-4468-D74F-8D30-D7C4C2B1F599}"/>
              </a:ext>
            </a:extLst>
          </p:cNvPr>
          <p:cNvCxnSpPr>
            <a:cxnSpLocks/>
            <a:stCxn id="27" idx="1"/>
          </p:cNvCxnSpPr>
          <p:nvPr/>
        </p:nvCxnSpPr>
        <p:spPr>
          <a:xfrm flipH="1" flipV="1">
            <a:off x="3221665" y="6782506"/>
            <a:ext cx="5256736" cy="26904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FA49B0-3494-C848-A51E-5794A96E7B56}"/>
              </a:ext>
            </a:extLst>
          </p:cNvPr>
          <p:cNvCxnSpPr>
            <a:cxnSpLocks/>
            <a:stCxn id="26" idx="1"/>
            <a:endCxn id="20" idx="3"/>
          </p:cNvCxnSpPr>
          <p:nvPr/>
        </p:nvCxnSpPr>
        <p:spPr>
          <a:xfrm flipH="1" flipV="1">
            <a:off x="5220586" y="4982419"/>
            <a:ext cx="3257815" cy="1270179"/>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4846076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Terraform </a:t>
            </a:r>
            <a:r>
              <a:rPr lang="en-US" sz="350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 </a:t>
            </a:r>
            <a:r>
              <a:rPr lang="en-US">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a:t>Provide Input Variables </a:t>
            </a:r>
            <a:r>
              <a:rPr lang="en-US" sz="2100">
                <a:solidFill>
                  <a:srgbClr val="FFFF00"/>
                </a:solidFill>
              </a:rPr>
              <a:t>when prompted </a:t>
            </a:r>
            <a:r>
              <a:rPr lang="en-US" sz="2100"/>
              <a:t>during </a:t>
            </a:r>
            <a:r>
              <a:rPr lang="en-US" sz="210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CLI argument </a:t>
            </a:r>
            <a:r>
              <a:rPr lang="en-IN">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a:t>
            </a:r>
            <a:r>
              <a:rPr lang="en-IN">
                <a:solidFill>
                  <a:srgbClr val="FFFF00"/>
                </a:solidFill>
              </a:rPr>
              <a:t>Environment Variables (</a:t>
            </a:r>
            <a:r>
              <a:rPr lang="en-IN" err="1">
                <a:solidFill>
                  <a:srgbClr val="FFFF00"/>
                </a:solidFill>
              </a:rPr>
              <a:t>TF_var_aa</a:t>
            </a:r>
            <a:r>
              <a:rPr lang="en-IN">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solidFill>
                  <a:srgbClr val="FFFF00"/>
                </a:solidFill>
              </a:rPr>
              <a:t>terraform.tfvars</a:t>
            </a:r>
            <a:r>
              <a:rPr lang="en-IN"/>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a:t>Provide Input Variables using </a:t>
            </a:r>
            <a:r>
              <a:rPr lang="en-IN" sz="2100">
                <a:solidFill>
                  <a:srgbClr val="FFFF00"/>
                </a:solidFill>
              </a:rPr>
              <a:t>&lt;any-name&gt;.</a:t>
            </a:r>
            <a:r>
              <a:rPr lang="en-IN" sz="2100" err="1">
                <a:solidFill>
                  <a:srgbClr val="FFFF00"/>
                </a:solidFill>
              </a:rPr>
              <a:t>tfvars</a:t>
            </a:r>
            <a:r>
              <a:rPr lang="en-IN" sz="2100"/>
              <a:t> file with CLI </a:t>
            </a:r>
          </a:p>
          <a:p>
            <a:r>
              <a:rPr lang="en-IN" sz="2100"/>
              <a:t>argument </a:t>
            </a:r>
            <a:r>
              <a:rPr lang="en-IN" sz="210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t>somefilename.</a:t>
            </a:r>
            <a:r>
              <a:rPr lang="en-IN" err="1">
                <a:solidFill>
                  <a:srgbClr val="FFFF00"/>
                </a:solidFill>
              </a:rPr>
              <a:t>auto.tfvars</a:t>
            </a:r>
            <a:r>
              <a:rPr lang="en-IN"/>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complex type </a:t>
            </a:r>
            <a:r>
              <a:rPr lang="en-IN">
                <a:solidFill>
                  <a:srgbClr val="FFFF00"/>
                </a:solidFill>
              </a:rPr>
              <a:t>constructors</a:t>
            </a:r>
            <a:r>
              <a:rPr lang="en-IN"/>
              <a:t> like </a:t>
            </a:r>
            <a:r>
              <a:rPr lang="en-IN">
                <a:solidFill>
                  <a:srgbClr val="FFFF00"/>
                </a:solidFill>
              </a:rPr>
              <a:t>List</a:t>
            </a:r>
            <a:r>
              <a:rPr lang="en-US">
                <a:solidFill>
                  <a:srgbClr val="FFFF00"/>
                </a:solidFill>
              </a:rPr>
              <a:t> &amp; Map </a:t>
            </a:r>
            <a:r>
              <a:rPr lang="en-US">
                <a:solidFill>
                  <a:schemeClr val="bg1"/>
                </a:solidFill>
              </a:rPr>
              <a:t>in Input Variables</a:t>
            </a:r>
            <a:endParaRPr lang="en-IN">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a:t>
            </a:r>
            <a:r>
              <a:rPr lang="en-IN">
                <a:solidFill>
                  <a:srgbClr val="FFFF00"/>
                </a:solidFill>
              </a:rPr>
              <a:t>Custom Validation Rules </a:t>
            </a:r>
            <a:r>
              <a:rPr lang="en-IN"/>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Protect </a:t>
            </a:r>
            <a:r>
              <a:rPr lang="en-IN">
                <a:solidFill>
                  <a:srgbClr val="FFFF00"/>
                </a:solidFill>
              </a:rPr>
              <a:t>Sensitive</a:t>
            </a:r>
            <a:r>
              <a:rPr lang="en-IN"/>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serve as </a:t>
            </a:r>
            <a:r>
              <a:rPr lang="en-US">
                <a:solidFill>
                  <a:srgbClr val="FFFF00"/>
                </a:solidFill>
              </a:rPr>
              <a:t>parameters</a:t>
            </a:r>
            <a:r>
              <a:rPr lang="en-US"/>
              <a:t> for a Terraform module, allowing aspects of the module to be </a:t>
            </a:r>
            <a:r>
              <a:rPr lang="en-US">
                <a:solidFill>
                  <a:srgbClr val="FFFF00"/>
                </a:solidFill>
              </a:rPr>
              <a:t>customized</a:t>
            </a:r>
            <a:r>
              <a:rPr lang="en-US"/>
              <a:t> without </a:t>
            </a:r>
            <a:r>
              <a:rPr lang="en-US">
                <a:solidFill>
                  <a:srgbClr val="FFFF00"/>
                </a:solidFill>
              </a:rPr>
              <a:t>altering</a:t>
            </a:r>
            <a:r>
              <a:rPr lang="en-US"/>
              <a:t> the module's own source code, and allowing modules to be </a:t>
            </a:r>
            <a:r>
              <a:rPr lang="en-US">
                <a:solidFill>
                  <a:srgbClr val="FFFF00"/>
                </a:solidFill>
              </a:rPr>
              <a:t>shared </a:t>
            </a:r>
            <a:r>
              <a:rPr lang="en-US"/>
              <a:t>between </a:t>
            </a:r>
            <a:r>
              <a:rPr lang="en-US">
                <a:solidFill>
                  <a:srgbClr val="FFFF00"/>
                </a:solidFill>
              </a:rPr>
              <a:t>different configurations</a:t>
            </a:r>
            <a:r>
              <a:rPr lang="en-US"/>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Collection Type: </a:t>
            </a:r>
            <a:r>
              <a:rPr lang="en-IN">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14 Demos</a:t>
            </a:r>
          </a:p>
        </p:txBody>
      </p:sp>
    </p:spTree>
    <p:extLst>
      <p:ext uri="{BB962C8B-B14F-4D97-AF65-F5344CB8AC3E}">
        <p14:creationId xmlns:p14="http://schemas.microsoft.com/office/powerpoint/2010/main" val="1058783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a:t>Terraform Variables – </a:t>
            </a:r>
            <a:r>
              <a:rPr lang="en-US">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Variables</a:t>
            </a:r>
          </a:p>
          <a:p>
            <a:pPr algn="ctr"/>
            <a:r>
              <a:rPr lang="en-US" sz="300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root module can use outputs to </a:t>
            </a:r>
            <a:r>
              <a:rPr lang="en-US" sz="2500">
                <a:solidFill>
                  <a:srgbClr val="FFFF00"/>
                </a:solidFill>
              </a:rPr>
              <a:t>print</a:t>
            </a:r>
            <a:r>
              <a:rPr lang="en-US" sz="2500"/>
              <a:t> certain values in the </a:t>
            </a:r>
            <a:r>
              <a:rPr lang="en-US" sz="2500">
                <a:solidFill>
                  <a:srgbClr val="FFFF00"/>
                </a:solidFill>
              </a:rPr>
              <a:t>CLI output </a:t>
            </a:r>
            <a:r>
              <a:rPr lang="en-US" sz="2500"/>
              <a:t>after running </a:t>
            </a:r>
            <a:r>
              <a:rPr lang="en-US" sz="2500">
                <a:solidFill>
                  <a:srgbClr val="FFFF00"/>
                </a:solidFill>
              </a:rPr>
              <a:t>terraform apply</a:t>
            </a:r>
            <a:r>
              <a:rPr lang="en-US" sz="250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When using </a:t>
            </a:r>
            <a:r>
              <a:rPr lang="en-US">
                <a:solidFill>
                  <a:srgbClr val="FFFF00"/>
                </a:solidFill>
              </a:rPr>
              <a:t>remote state</a:t>
            </a:r>
            <a:r>
              <a:rPr lang="en-US"/>
              <a:t>, root module outputs can be accessed by other configurations via a </a:t>
            </a:r>
            <a:r>
              <a:rPr lang="en-US" err="1">
                <a:solidFill>
                  <a:srgbClr val="FFFF00"/>
                </a:solidFill>
              </a:rPr>
              <a:t>terraform_remote_state</a:t>
            </a:r>
            <a:r>
              <a:rPr lang="en-US">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child module can use outputs to </a:t>
            </a:r>
            <a:r>
              <a:rPr lang="en-US" sz="2500">
                <a:solidFill>
                  <a:srgbClr val="FFFF00"/>
                </a:solidFill>
              </a:rPr>
              <a:t>expose a subset </a:t>
            </a:r>
            <a:r>
              <a:rPr lang="en-US" sz="2500"/>
              <a:t>of its resource attributes to a </a:t>
            </a:r>
            <a:r>
              <a:rPr lang="en-US" sz="2500">
                <a:solidFill>
                  <a:srgbClr val="FFFF00"/>
                </a:solidFill>
              </a:rPr>
              <a:t>parent module</a:t>
            </a:r>
            <a:r>
              <a:rPr lang="en-US" sz="250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Output values are like the </a:t>
            </a:r>
            <a:r>
              <a:rPr lang="en-IN" sz="3000">
                <a:solidFill>
                  <a:srgbClr val="FFFF00"/>
                </a:solidFill>
              </a:rPr>
              <a:t>return values </a:t>
            </a:r>
            <a:r>
              <a:rPr lang="en-IN" sz="3000"/>
              <a:t>of a Terraform module and have several uses</a:t>
            </a:r>
            <a:endParaRPr lang="en-US" sz="300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4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4B68A9-E3F5-C04A-BA7E-0BA186DC007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a:t>Output Values – </a:t>
            </a:r>
            <a:r>
              <a:rPr lang="en-US">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t>for_each</a:t>
            </a:r>
            <a:r>
              <a:rPr lang="en-US" sz="400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Over the process master the </a:t>
            </a:r>
            <a:r>
              <a:rPr lang="en-US" sz="4000">
                <a:solidFill>
                  <a:srgbClr val="FFFF00"/>
                </a:solidFill>
              </a:rPr>
              <a:t>for loops </a:t>
            </a:r>
            <a:r>
              <a:rPr lang="en-US" sz="4000"/>
              <a:t>in Terraform with </a:t>
            </a:r>
            <a:r>
              <a:rPr lang="en-US" sz="4000">
                <a:solidFill>
                  <a:srgbClr val="FFFF00"/>
                </a:solidFill>
              </a:rPr>
              <a:t>Lists</a:t>
            </a:r>
            <a:r>
              <a:rPr lang="en-US" sz="4000"/>
              <a:t> and </a:t>
            </a:r>
            <a:r>
              <a:rPr lang="en-US" sz="4000">
                <a:solidFill>
                  <a:srgbClr val="FFFF00"/>
                </a:solidFill>
              </a:rPr>
              <a:t>Maps</a:t>
            </a:r>
          </a:p>
        </p:txBody>
      </p:sp>
    </p:spTree>
    <p:extLst>
      <p:ext uri="{BB962C8B-B14F-4D97-AF65-F5344CB8AC3E}">
        <p14:creationId xmlns:p14="http://schemas.microsoft.com/office/powerpoint/2010/main" val="17385872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a:t>Terraform Variables – </a:t>
            </a:r>
            <a:r>
              <a:rPr lang="en-US">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A local value assigns a </a:t>
            </a:r>
            <a:r>
              <a:rPr lang="en-US">
                <a:solidFill>
                  <a:srgbClr val="FFFF00"/>
                </a:solidFill>
              </a:rPr>
              <a:t>name to an expression</a:t>
            </a:r>
            <a:r>
              <a:rPr lang="en-US"/>
              <a:t>, so you can use that </a:t>
            </a:r>
            <a:r>
              <a:rPr lang="en-US">
                <a:solidFill>
                  <a:srgbClr val="FFFF00"/>
                </a:solidFill>
              </a:rPr>
              <a:t>name</a:t>
            </a:r>
            <a:r>
              <a:rPr lang="en-US"/>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values are like a </a:t>
            </a:r>
            <a:r>
              <a:rPr lang="en-US">
                <a:solidFill>
                  <a:srgbClr val="FFFF00"/>
                </a:solidFill>
              </a:rPr>
              <a:t>function's temporary local variables</a:t>
            </a:r>
            <a:r>
              <a:rPr lang="en-US"/>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Once a local value is declared, you can reference it in expressions as </a:t>
            </a:r>
            <a:r>
              <a:rPr lang="en-US">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Local values can be helpful to </a:t>
            </a:r>
            <a:r>
              <a:rPr lang="en-IN">
                <a:solidFill>
                  <a:srgbClr val="FFFF00"/>
                </a:solidFill>
              </a:rPr>
              <a:t>avoid repeating </a:t>
            </a:r>
            <a:r>
              <a:rPr lang="en-IN"/>
              <a:t>the same values or expressions </a:t>
            </a:r>
            <a:r>
              <a:rPr lang="en-IN">
                <a:solidFill>
                  <a:srgbClr val="FFFF00"/>
                </a:solidFill>
              </a:rPr>
              <a:t>multiple times </a:t>
            </a:r>
            <a:r>
              <a:rPr lang="en-IN"/>
              <a:t>in a configuration</a:t>
            </a:r>
            <a:endParaRPr lang="en-US">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t>
            </a:r>
            <a:r>
              <a:rPr lang="en-IN">
                <a:solidFill>
                  <a:srgbClr val="FFFF00"/>
                </a:solidFill>
              </a:rPr>
              <a:t>overused</a:t>
            </a:r>
            <a:r>
              <a:rPr lang="en-IN"/>
              <a:t> they can also make a configuration </a:t>
            </a:r>
            <a:r>
              <a:rPr lang="en-IN">
                <a:solidFill>
                  <a:srgbClr val="FFFF00"/>
                </a:solidFill>
              </a:rPr>
              <a:t>hard to read </a:t>
            </a:r>
            <a:r>
              <a:rPr lang="en-IN"/>
              <a:t>by future maintainers </a:t>
            </a:r>
            <a:r>
              <a:rPr lang="en-IN">
                <a:solidFill>
                  <a:srgbClr val="FFFF00"/>
                </a:solidFill>
              </a:rPr>
              <a:t>by hiding </a:t>
            </a:r>
            <a:r>
              <a:rPr lang="en-IN"/>
              <a:t>the actual values used</a:t>
            </a:r>
            <a:endParaRPr lang="en-US">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ability to easily change the value in a central place is the </a:t>
            </a:r>
            <a:r>
              <a:rPr lang="en-IN">
                <a:solidFill>
                  <a:srgbClr val="FFFF00"/>
                </a:solidFill>
              </a:rPr>
              <a:t>key advantage </a:t>
            </a:r>
            <a:r>
              <a:rPr lang="en-IN"/>
              <a:t>of local values.</a:t>
            </a:r>
            <a:endParaRPr lang="en-US">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short, Use local values only in </a:t>
            </a:r>
            <a:r>
              <a:rPr lang="en-US">
                <a:solidFill>
                  <a:srgbClr val="FFFF00"/>
                </a:solidFill>
              </a:rPr>
              <a:t>moderation</a:t>
            </a:r>
            <a:r>
              <a:rPr lang="en-US"/>
              <a:t> </a:t>
            </a:r>
          </a:p>
        </p:txBody>
      </p:sp>
    </p:spTree>
    <p:extLst>
      <p:ext uri="{BB962C8B-B14F-4D97-AF65-F5344CB8AC3E}">
        <p14:creationId xmlns:p14="http://schemas.microsoft.com/office/powerpoint/2010/main" val="1182825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a:t>Resource Meta-Arguments – </a:t>
            </a:r>
            <a:r>
              <a:rPr lang="en-US" err="1">
                <a:solidFill>
                  <a:srgbClr val="00B050"/>
                </a:solidFill>
              </a:rPr>
              <a:t>depends_on</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depends_on</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 the </a:t>
            </a:r>
            <a:r>
              <a:rPr lang="en-IN" err="1">
                <a:solidFill>
                  <a:srgbClr val="FFFF00"/>
                </a:solidFill>
              </a:rPr>
              <a:t>depends_on</a:t>
            </a:r>
            <a:r>
              <a:rPr lang="en-IN">
                <a:solidFill>
                  <a:srgbClr val="FFFF00"/>
                </a:solidFill>
              </a:rPr>
              <a:t> </a:t>
            </a:r>
            <a:r>
              <a:rPr lang="en-IN"/>
              <a:t>meta-argument to handle </a:t>
            </a:r>
            <a:r>
              <a:rPr lang="en-IN">
                <a:solidFill>
                  <a:srgbClr val="99FF66"/>
                </a:solidFill>
              </a:rPr>
              <a:t>hidden</a:t>
            </a:r>
            <a:r>
              <a:rPr lang="en-IN"/>
              <a:t> resource or module dependencies that Terraform can't </a:t>
            </a:r>
            <a:r>
              <a:rPr lang="en-IN">
                <a:solidFill>
                  <a:srgbClr val="FFFF00"/>
                </a:solidFill>
              </a:rPr>
              <a:t>automatically infer</a:t>
            </a:r>
            <a:r>
              <a:rPr lang="en-IN"/>
              <a: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meta-argument, if present, must be a list of references to </a:t>
            </a:r>
            <a:r>
              <a:rPr lang="en-IN">
                <a:solidFill>
                  <a:srgbClr val="FFFF00"/>
                </a:solidFill>
              </a:rPr>
              <a:t>other resources or child modules </a:t>
            </a:r>
            <a:r>
              <a:rPr lang="en-IN"/>
              <a:t>in the same calling module. </a:t>
            </a:r>
            <a:endParaRPr lang="en-US"/>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a:solidFill>
                  <a:srgbClr val="FFFF00"/>
                </a:solidFill>
              </a:rPr>
              <a:t>Explicitly</a:t>
            </a:r>
            <a:r>
              <a:rPr lang="en-IN" sz="2000"/>
              <a:t> specifying a dependency is only necessary when a resource or module relies on some other resource's </a:t>
            </a:r>
            <a:r>
              <a:rPr lang="en-IN" sz="2000" err="1"/>
              <a:t>behavior</a:t>
            </a:r>
            <a:r>
              <a:rPr lang="en-IN" sz="2000"/>
              <a:t> but </a:t>
            </a:r>
            <a:r>
              <a:rPr lang="en-IN" sz="2000" i="1">
                <a:solidFill>
                  <a:srgbClr val="FFFF00"/>
                </a:solidFill>
              </a:rPr>
              <a:t>doesn't</a:t>
            </a:r>
            <a:r>
              <a:rPr lang="en-IN" sz="2000">
                <a:solidFill>
                  <a:srgbClr val="FFFF00"/>
                </a:solidFill>
              </a:rPr>
              <a:t> access </a:t>
            </a:r>
            <a:r>
              <a:rPr lang="en-IN" sz="2000"/>
              <a:t>any of that </a:t>
            </a:r>
            <a:r>
              <a:rPr lang="en-IN"/>
              <a:t>resource's</a:t>
            </a:r>
            <a:r>
              <a:rPr lang="en-IN" sz="2000"/>
              <a:t> data in its arguments.</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Arbitrary expressions </a:t>
            </a:r>
            <a:r>
              <a:rPr lang="en-IN">
                <a:solidFill>
                  <a:srgbClr val="FFFF00"/>
                </a:solidFill>
              </a:rPr>
              <a:t>are not allowed</a:t>
            </a:r>
            <a:r>
              <a:rPr lang="en-IN"/>
              <a:t> in the </a:t>
            </a:r>
            <a:r>
              <a:rPr lang="en-IN" err="1">
                <a:solidFill>
                  <a:srgbClr val="FFFF00"/>
                </a:solidFill>
              </a:rPr>
              <a:t>depends_on</a:t>
            </a:r>
            <a:r>
              <a:rPr lang="en-IN">
                <a:solidFill>
                  <a:srgbClr val="FFFF00"/>
                </a:solidFill>
              </a:rPr>
              <a:t> </a:t>
            </a:r>
            <a:r>
              <a:rPr lang="en-IN"/>
              <a:t>argument value, because its value must be known before Terraform knows resource relationships and thus before it can safely evaluate expressions.</a:t>
            </a:r>
            <a:endParaRPr lang="en-US"/>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argument is available in </a:t>
            </a:r>
            <a:r>
              <a:rPr lang="en-IN">
                <a:solidFill>
                  <a:srgbClr val="FFFF00"/>
                </a:solidFill>
              </a:rPr>
              <a:t>module</a:t>
            </a:r>
            <a:r>
              <a:rPr lang="en-IN"/>
              <a:t> </a:t>
            </a:r>
            <a:r>
              <a:rPr lang="en-IN">
                <a:solidFill>
                  <a:srgbClr val="FFFF00"/>
                </a:solidFill>
              </a:rPr>
              <a:t>blocks</a:t>
            </a:r>
            <a:r>
              <a:rPr lang="en-IN"/>
              <a:t> and in all </a:t>
            </a:r>
            <a:r>
              <a:rPr lang="en-IN">
                <a:solidFill>
                  <a:srgbClr val="FFFF00"/>
                </a:solidFill>
              </a:rPr>
              <a:t>resource blocks</a:t>
            </a:r>
            <a:r>
              <a:rPr lang="en-IN"/>
              <a:t>, regardless of resource type.</a:t>
            </a:r>
            <a:endParaRPr lang="en-US"/>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argument should be used only as a </a:t>
            </a:r>
            <a:r>
              <a:rPr lang="en-IN">
                <a:solidFill>
                  <a:srgbClr val="C00000"/>
                </a:solidFill>
              </a:rPr>
              <a:t>last resort</a:t>
            </a:r>
            <a:r>
              <a:rPr lang="en-IN"/>
              <a:t>.  Add comments for future reference about why we added this.</a:t>
            </a:r>
            <a:endParaRPr lang="en-US"/>
          </a:p>
        </p:txBody>
      </p:sp>
    </p:spTree>
    <p:extLst>
      <p:ext uri="{BB962C8B-B14F-4D97-AF65-F5344CB8AC3E}">
        <p14:creationId xmlns:p14="http://schemas.microsoft.com/office/powerpoint/2010/main" val="6638676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a:t>Resource Meta-Arguments – </a:t>
            </a:r>
            <a:r>
              <a:rPr lang="en-US" err="1">
                <a:solidFill>
                  <a:srgbClr val="00B050"/>
                </a:solidFill>
              </a:rPr>
              <a:t>for_each</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for_each</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 </a:t>
            </a:r>
            <a:r>
              <a:rPr lang="en-IN">
                <a:solidFill>
                  <a:srgbClr val="FFFF00"/>
                </a:solidFill>
              </a:rPr>
              <a:t>resource or module block </a:t>
            </a:r>
            <a:r>
              <a:rPr lang="en-IN"/>
              <a:t>includes a </a:t>
            </a:r>
            <a:r>
              <a:rPr lang="en-IN" err="1">
                <a:solidFill>
                  <a:srgbClr val="FFFF00"/>
                </a:solidFill>
              </a:rPr>
              <a:t>for_each</a:t>
            </a:r>
            <a:r>
              <a:rPr lang="en-IN">
                <a:solidFill>
                  <a:srgbClr val="FFFF00"/>
                </a:solidFill>
              </a:rPr>
              <a:t> </a:t>
            </a:r>
            <a:r>
              <a:rPr lang="en-IN"/>
              <a:t>argument whose value is a </a:t>
            </a:r>
            <a:r>
              <a:rPr lang="en-IN">
                <a:solidFill>
                  <a:srgbClr val="FFFF00"/>
                </a:solidFill>
              </a:rPr>
              <a:t>map or a set of strings</a:t>
            </a:r>
            <a:r>
              <a:rPr lang="en-IN"/>
              <a:t>, Terraform will create </a:t>
            </a:r>
            <a:r>
              <a:rPr lang="en-IN">
                <a:solidFill>
                  <a:srgbClr val="FFFF00"/>
                </a:solidFill>
              </a:rPr>
              <a:t>one instance for each member </a:t>
            </a:r>
            <a:r>
              <a:rPr lang="en-IN"/>
              <a:t>of that map or set.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For set of Strings, </a:t>
            </a:r>
            <a:r>
              <a:rPr lang="en-IN" err="1">
                <a:solidFill>
                  <a:srgbClr val="FFFF00"/>
                </a:solidFill>
              </a:rPr>
              <a:t>each.key</a:t>
            </a:r>
            <a:r>
              <a:rPr lang="en-IN">
                <a:solidFill>
                  <a:srgbClr val="FFFF00"/>
                </a:solidFill>
              </a:rPr>
              <a:t> = </a:t>
            </a:r>
            <a:r>
              <a:rPr lang="en-IN" err="1">
                <a:solidFill>
                  <a:srgbClr val="FFFF00"/>
                </a:solidFill>
              </a:rPr>
              <a:t>each.value</a:t>
            </a:r>
            <a:endParaRPr lang="en-IN">
              <a:solidFill>
                <a:srgbClr val="FFFF00"/>
              </a:solidFill>
            </a:endParaRPr>
          </a:p>
          <a:p>
            <a:r>
              <a:rPr lang="en-IN" err="1"/>
              <a:t>for_each</a:t>
            </a:r>
            <a:r>
              <a:rPr lang="en-IN"/>
              <a:t> = </a:t>
            </a:r>
            <a:r>
              <a:rPr lang="en-IN" err="1"/>
              <a:t>toset</a:t>
            </a:r>
            <a:r>
              <a:rPr lang="en-IN"/>
              <a:t>( ["Jack", "James"] )</a:t>
            </a:r>
          </a:p>
          <a:p>
            <a:r>
              <a:rPr lang="en-US" err="1"/>
              <a:t>each.key</a:t>
            </a:r>
            <a:r>
              <a:rPr lang="en-US"/>
              <a:t> = Jack </a:t>
            </a:r>
          </a:p>
          <a:p>
            <a:r>
              <a:rPr lang="en-US" err="1"/>
              <a:t>each.key</a:t>
            </a:r>
            <a:r>
              <a:rPr lang="en-US"/>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Each instance has a </a:t>
            </a:r>
            <a:r>
              <a:rPr lang="en-IN">
                <a:solidFill>
                  <a:srgbClr val="FFFF00"/>
                </a:solidFill>
              </a:rPr>
              <a:t>distinct infrastructure object associated with it</a:t>
            </a:r>
            <a:r>
              <a:rPr lang="en-IN"/>
              <a:t>, and each is separately </a:t>
            </a:r>
            <a:r>
              <a:rPr lang="en-IN">
                <a:solidFill>
                  <a:srgbClr val="FFFF00"/>
                </a:solidFill>
              </a:rPr>
              <a:t>created, updated, or destroyed </a:t>
            </a:r>
            <a:r>
              <a:rPr lang="en-IN"/>
              <a:t>when the configuration is applied.</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For Maps, we use </a:t>
            </a:r>
            <a:r>
              <a:rPr lang="en-IN" err="1">
                <a:solidFill>
                  <a:srgbClr val="FFFF00"/>
                </a:solidFill>
              </a:rPr>
              <a:t>each.key</a:t>
            </a:r>
            <a:r>
              <a:rPr lang="en-IN">
                <a:solidFill>
                  <a:srgbClr val="FFFF00"/>
                </a:solidFill>
              </a:rPr>
              <a:t> &amp; </a:t>
            </a:r>
            <a:r>
              <a:rPr lang="en-IN" err="1">
                <a:solidFill>
                  <a:srgbClr val="FFFF00"/>
                </a:solidFill>
              </a:rPr>
              <a:t>each.value</a:t>
            </a:r>
            <a:br>
              <a:rPr lang="en-IN"/>
            </a:br>
            <a:r>
              <a:rPr lang="en-IN" err="1">
                <a:solidFill>
                  <a:srgbClr val="FFFF00"/>
                </a:solidFill>
              </a:rPr>
              <a:t>for_each</a:t>
            </a:r>
            <a:r>
              <a:rPr lang="en-IN">
                <a:solidFill>
                  <a:srgbClr val="FFFF00"/>
                </a:solidFill>
              </a:rPr>
              <a:t> = {</a:t>
            </a:r>
          </a:p>
          <a:p>
            <a:r>
              <a:rPr lang="en-IN">
                <a:solidFill>
                  <a:srgbClr val="FFFF00"/>
                </a:solidFill>
              </a:rPr>
              <a:t>dev = ”myapp1"</a:t>
            </a:r>
          </a:p>
          <a:p>
            <a:r>
              <a:rPr lang="en-US">
                <a:solidFill>
                  <a:srgbClr val="FFFF00"/>
                </a:solidFill>
              </a:rPr>
              <a:t>}</a:t>
            </a:r>
            <a:br>
              <a:rPr lang="en-US"/>
            </a:br>
            <a:r>
              <a:rPr lang="en-US" err="1">
                <a:solidFill>
                  <a:srgbClr val="FFFF00"/>
                </a:solidFill>
              </a:rPr>
              <a:t>each.key</a:t>
            </a:r>
            <a:r>
              <a:rPr lang="en-US">
                <a:solidFill>
                  <a:srgbClr val="FFFF00"/>
                </a:solidFill>
              </a:rPr>
              <a:t> </a:t>
            </a:r>
            <a:r>
              <a:rPr lang="en-US"/>
              <a:t>= dev</a:t>
            </a:r>
            <a:br>
              <a:rPr lang="en-US"/>
            </a:br>
            <a:r>
              <a:rPr lang="en-US" err="1">
                <a:solidFill>
                  <a:srgbClr val="FFFF00"/>
                </a:solidFill>
              </a:rPr>
              <a:t>each.value</a:t>
            </a:r>
            <a:r>
              <a:rPr lang="en-US">
                <a:solidFill>
                  <a:srgbClr val="FFFF00"/>
                </a:solidFill>
              </a:rPr>
              <a:t> </a:t>
            </a:r>
            <a:r>
              <a:rPr lang="en-US"/>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blocks where </a:t>
            </a:r>
            <a:r>
              <a:rPr lang="en-IN" err="1">
                <a:solidFill>
                  <a:srgbClr val="FFFF00"/>
                </a:solidFill>
              </a:rPr>
              <a:t>for_each</a:t>
            </a:r>
            <a:r>
              <a:rPr lang="en-IN">
                <a:solidFill>
                  <a:srgbClr val="FFFF00"/>
                </a:solidFill>
              </a:rPr>
              <a:t> </a:t>
            </a:r>
            <a:r>
              <a:rPr lang="en-IN"/>
              <a:t>is set, an additional </a:t>
            </a:r>
            <a:r>
              <a:rPr lang="en-IN">
                <a:solidFill>
                  <a:srgbClr val="FFFF00"/>
                </a:solidFill>
              </a:rPr>
              <a:t>each</a:t>
            </a:r>
            <a:r>
              <a:rPr lang="en-IN"/>
              <a:t> object is available in expressions, so you can modify the configuration of each instance. </a:t>
            </a:r>
          </a:p>
          <a:p>
            <a:r>
              <a:rPr lang="en-IN" err="1">
                <a:solidFill>
                  <a:srgbClr val="FFFF00"/>
                </a:solidFill>
              </a:rPr>
              <a:t>each.key</a:t>
            </a:r>
            <a:r>
              <a:rPr lang="en-IN">
                <a:solidFill>
                  <a:srgbClr val="FFFF00"/>
                </a:solidFill>
              </a:rPr>
              <a:t> </a:t>
            </a:r>
            <a:r>
              <a:rPr lang="en-IN"/>
              <a:t>— The map key (or set member) corresponding to this instance.</a:t>
            </a:r>
          </a:p>
          <a:p>
            <a:r>
              <a:rPr lang="en-US" err="1">
                <a:solidFill>
                  <a:srgbClr val="FFFF00"/>
                </a:solidFill>
              </a:rPr>
              <a:t>each.value</a:t>
            </a:r>
            <a:r>
              <a:rPr lang="en-US">
                <a:solidFill>
                  <a:srgbClr val="FFFF00"/>
                </a:solidFill>
              </a:rPr>
              <a:t> </a:t>
            </a:r>
            <a:r>
              <a:rPr lang="en-US"/>
              <a:t>— The map value corresponding to this instance. (If a set was provided, this is the same as </a:t>
            </a:r>
            <a:r>
              <a:rPr lang="en-US" err="1">
                <a:solidFill>
                  <a:srgbClr val="FFFF00"/>
                </a:solidFill>
              </a:rPr>
              <a:t>each.key</a:t>
            </a:r>
            <a:r>
              <a:rPr lang="en-US"/>
              <a:t>.)</a:t>
            </a:r>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 given resource or module block </a:t>
            </a:r>
            <a:r>
              <a:rPr lang="en-IN">
                <a:solidFill>
                  <a:srgbClr val="FFFF00"/>
                </a:solidFill>
              </a:rPr>
              <a:t>cannot</a:t>
            </a:r>
            <a:r>
              <a:rPr lang="en-IN"/>
              <a:t> use both </a:t>
            </a:r>
            <a:r>
              <a:rPr lang="en-IN">
                <a:solidFill>
                  <a:srgbClr val="FFFF00"/>
                </a:solidFill>
              </a:rPr>
              <a:t>count</a:t>
            </a:r>
            <a:r>
              <a:rPr lang="en-IN"/>
              <a:t> and </a:t>
            </a:r>
            <a:r>
              <a:rPr lang="en-IN" err="1">
                <a:solidFill>
                  <a:srgbClr val="FFFF00"/>
                </a:solidFill>
              </a:rPr>
              <a:t>for_each</a:t>
            </a:r>
            <a:endParaRPr lang="en-US">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
        <p:nvSpPr>
          <p:cNvPr id="13" name="Rounded Rectangle 12">
            <a:extLst>
              <a:ext uri="{FF2B5EF4-FFF2-40B4-BE49-F238E27FC236}">
                <a16:creationId xmlns:a16="http://schemas.microsoft.com/office/drawing/2014/main" id="{342E9BE9-28B1-BC4B-A17D-8D2FCE95F121}"/>
              </a:ext>
            </a:extLst>
          </p:cNvPr>
          <p:cNvSpPr/>
          <p:nvPr/>
        </p:nvSpPr>
        <p:spPr>
          <a:xfrm>
            <a:off x="9067800" y="5464629"/>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Maps</a:t>
            </a:r>
          </a:p>
        </p:txBody>
      </p:sp>
      <p:sp>
        <p:nvSpPr>
          <p:cNvPr id="14" name="Rounded Rectangle 13">
            <a:extLst>
              <a:ext uri="{FF2B5EF4-FFF2-40B4-BE49-F238E27FC236}">
                <a16:creationId xmlns:a16="http://schemas.microsoft.com/office/drawing/2014/main" id="{84BCD787-25E6-844F-A7D5-A29249087FDC}"/>
              </a:ext>
            </a:extLst>
          </p:cNvPr>
          <p:cNvSpPr/>
          <p:nvPr/>
        </p:nvSpPr>
        <p:spPr>
          <a:xfrm>
            <a:off x="9067799" y="6080206"/>
            <a:ext cx="5434447" cy="489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Set of Strings</a:t>
            </a:r>
          </a:p>
        </p:txBody>
      </p:sp>
      <p:sp>
        <p:nvSpPr>
          <p:cNvPr id="15" name="Rounded Rectangle 14">
            <a:extLst>
              <a:ext uri="{FF2B5EF4-FFF2-40B4-BE49-F238E27FC236}">
                <a16:creationId xmlns:a16="http://schemas.microsoft.com/office/drawing/2014/main" id="{09D1B1D0-7397-324D-80A2-6FC477C60392}"/>
              </a:ext>
            </a:extLst>
          </p:cNvPr>
          <p:cNvSpPr/>
          <p:nvPr/>
        </p:nvSpPr>
        <p:spPr>
          <a:xfrm>
            <a:off x="9067800" y="6663294"/>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a:t>
            </a:r>
            <a:r>
              <a:rPr lang="en-US">
                <a:solidFill>
                  <a:srgbClr val="FFFF00"/>
                </a:solidFill>
              </a:rPr>
              <a:t>Chaining</a:t>
            </a:r>
          </a:p>
        </p:txBody>
      </p:sp>
    </p:spTree>
    <p:extLst>
      <p:ext uri="{BB962C8B-B14F-4D97-AF65-F5344CB8AC3E}">
        <p14:creationId xmlns:p14="http://schemas.microsoft.com/office/powerpoint/2010/main" val="2561427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Machines</a:t>
            </a:r>
          </a:p>
          <a:p>
            <a:pPr marL="0" indent="0" algn="ctr">
              <a:buNone/>
            </a:pPr>
            <a:r>
              <a:rPr lang="en-US" sz="7000" b="1">
                <a:solidFill>
                  <a:srgbClr val="0070C0"/>
                </a:solidFill>
              </a:rPr>
              <a:t>Linux</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52B3FEBA-B33F-D94F-9CF5-9EF8FA1C62C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spTree>
    <p:extLst>
      <p:ext uri="{BB962C8B-B14F-4D97-AF65-F5344CB8AC3E}">
        <p14:creationId xmlns:p14="http://schemas.microsoft.com/office/powerpoint/2010/main" val="39379502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1627" y="3728694"/>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3887737" y="4543187"/>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136928" cy="55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p:cNvCxnSpPr>
          <p:nvPr/>
        </p:nvCxnSpPr>
        <p:spPr>
          <a:xfrm flipV="1">
            <a:off x="5027340" y="4122832"/>
            <a:ext cx="1786355" cy="137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Tree>
    <p:extLst>
      <p:ext uri="{BB962C8B-B14F-4D97-AF65-F5344CB8AC3E}">
        <p14:creationId xmlns:p14="http://schemas.microsoft.com/office/powerpoint/2010/main" val="10018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4"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par>
                                <p:cTn id="66" presetID="22" presetClass="entr" presetSubtype="4"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par>
                                <p:cTn id="75" presetID="22" presetClass="entr" presetSubtype="4"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par>
                                <p:cTn id="81" presetID="2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wipe(down)">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wipe(down)">
                                      <p:cBhvr>
                                        <p:cTn id="104" dur="500"/>
                                        <p:tgtEl>
                                          <p:spTgt spid="6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down)">
                                      <p:cBhvr>
                                        <p:cTn id="107" dur="500"/>
                                        <p:tgtEl>
                                          <p:spTgt spid="68"/>
                                        </p:tgtEl>
                                      </p:cBhvr>
                                    </p:animEffect>
                                  </p:childTnLst>
                                </p:cTn>
                              </p:par>
                              <p:par>
                                <p:cTn id="108" presetID="22" presetClass="entr" presetSubtype="4" fill="hold" nodeType="with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wipe(down)">
                                      <p:cBhvr>
                                        <p:cTn id="110" dur="500"/>
                                        <p:tgtEl>
                                          <p:spTgt spid="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down)">
                                      <p:cBhvr>
                                        <p:cTn id="115" dur="500"/>
                                        <p:tgtEl>
                                          <p:spTgt spid="1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wipe(down)">
                                      <p:cBhvr>
                                        <p:cTn id="124" dur="500"/>
                                        <p:tgtEl>
                                          <p:spTgt spid="71"/>
                                        </p:tgtEl>
                                      </p:cBhvr>
                                    </p:animEffect>
                                  </p:childTnLst>
                                </p:cTn>
                              </p:par>
                              <p:par>
                                <p:cTn id="125" presetID="2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down)">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49" grpId="0"/>
      <p:bldP spid="66" grpId="0"/>
      <p:bldP spid="68" grpId="0"/>
      <p:bldP spid="7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828831-003E-AF48-A772-6B252ABB1A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4AFCE2-A5E2-8449-8F8B-2EA4A9B5A40A}"/>
              </a:ext>
            </a:extLst>
          </p:cNvPr>
          <p:cNvSpPr>
            <a:spLocks noGrp="1"/>
          </p:cNvSpPr>
          <p:nvPr>
            <p:ph type="title"/>
          </p:nvPr>
        </p:nvSpPr>
        <p:spPr>
          <a:xfrm>
            <a:off x="1005840" y="-106149"/>
            <a:ext cx="12618720" cy="1188851"/>
          </a:xfrm>
        </p:spPr>
        <p:txBody>
          <a:bodyPr/>
          <a:lstStyle/>
          <a:p>
            <a:r>
              <a:rPr lang="en-US"/>
              <a:t>Azure Resources and Topology</a:t>
            </a:r>
          </a:p>
        </p:txBody>
      </p:sp>
      <p:pic>
        <p:nvPicPr>
          <p:cNvPr id="5" name="Graphic 4">
            <a:extLst>
              <a:ext uri="{FF2B5EF4-FFF2-40B4-BE49-F238E27FC236}">
                <a16:creationId xmlns:a16="http://schemas.microsoft.com/office/drawing/2014/main" id="{E10064B3-0308-F148-A798-6F11B610C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1268FDBC-6E06-BF4E-8CD0-C1D28DB8E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ECE222E-8F53-2C4D-A78B-7B0F32DB11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0F0244F3-FE22-1E41-804A-263C8C531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DEB57CCA-8B5C-664F-B701-0A53B70F8603}"/>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7A898E51-4AA8-FE44-A784-3A1083397F75}"/>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30147765-3FD3-0A4A-BDBB-3B27A213C850}"/>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333DD344-32FF-FF47-A442-19CCDEEF00EF}"/>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D1B8EE6A-9177-FE4C-BE03-C72C54EA4FA8}"/>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538239A-D383-E64A-A43C-1E577C11C38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2C87E95-5DA4-FC48-89EA-9498242A87B3}"/>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5FCB1-13FB-2E4C-8D14-9B24FD61854F}"/>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00F6601-155C-A540-A441-1493590AEB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20" name="TextBox 19">
            <a:extLst>
              <a:ext uri="{FF2B5EF4-FFF2-40B4-BE49-F238E27FC236}">
                <a16:creationId xmlns:a16="http://schemas.microsoft.com/office/drawing/2014/main" id="{2D1E0138-82B4-E140-A670-E36406733BF0}"/>
              </a:ext>
            </a:extLst>
          </p:cNvPr>
          <p:cNvSpPr txBox="1"/>
          <p:nvPr/>
        </p:nvSpPr>
        <p:spPr>
          <a:xfrm>
            <a:off x="1355288" y="5814073"/>
            <a:ext cx="4088620" cy="430887"/>
          </a:xfrm>
          <a:prstGeom prst="rect">
            <a:avLst/>
          </a:prstGeom>
          <a:noFill/>
        </p:spPr>
        <p:txBody>
          <a:bodyPr wrap="none" rtlCol="0">
            <a:spAutoFit/>
          </a:bodyPr>
          <a:lstStyle/>
          <a:p>
            <a:r>
              <a:rPr lang="en-IN" err="1"/>
              <a:t>azurerm_network_security_group</a:t>
            </a:r>
            <a:endParaRPr lang="en-IN"/>
          </a:p>
        </p:txBody>
      </p:sp>
      <p:sp>
        <p:nvSpPr>
          <p:cNvPr id="21" name="TextBox 20">
            <a:extLst>
              <a:ext uri="{FF2B5EF4-FFF2-40B4-BE49-F238E27FC236}">
                <a16:creationId xmlns:a16="http://schemas.microsoft.com/office/drawing/2014/main" id="{11756770-AF14-0A4D-9E7E-1720429FC38D}"/>
              </a:ext>
            </a:extLst>
          </p:cNvPr>
          <p:cNvSpPr txBox="1"/>
          <p:nvPr/>
        </p:nvSpPr>
        <p:spPr>
          <a:xfrm>
            <a:off x="1355288" y="6326880"/>
            <a:ext cx="3868751" cy="430887"/>
          </a:xfrm>
          <a:prstGeom prst="rect">
            <a:avLst/>
          </a:prstGeom>
          <a:noFill/>
        </p:spPr>
        <p:txBody>
          <a:bodyPr wrap="none" rtlCol="0">
            <a:spAutoFit/>
          </a:bodyPr>
          <a:lstStyle/>
          <a:p>
            <a:r>
              <a:rPr lang="en-IN" err="1"/>
              <a:t>azurerm_network_security_rule</a:t>
            </a:r>
            <a:endParaRPr lang="en-IN"/>
          </a:p>
        </p:txBody>
      </p:sp>
      <p:sp>
        <p:nvSpPr>
          <p:cNvPr id="22" name="TextBox 21">
            <a:extLst>
              <a:ext uri="{FF2B5EF4-FFF2-40B4-BE49-F238E27FC236}">
                <a16:creationId xmlns:a16="http://schemas.microsoft.com/office/drawing/2014/main" id="{6372FCCC-081F-1E42-B1FD-3D84322578A6}"/>
              </a:ext>
            </a:extLst>
          </p:cNvPr>
          <p:cNvSpPr txBox="1"/>
          <p:nvPr/>
        </p:nvSpPr>
        <p:spPr>
          <a:xfrm>
            <a:off x="1355288" y="6870004"/>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3" name="Rounded Rectangle 22">
            <a:extLst>
              <a:ext uri="{FF2B5EF4-FFF2-40B4-BE49-F238E27FC236}">
                <a16:creationId xmlns:a16="http://schemas.microsoft.com/office/drawing/2014/main" id="{873FA3E7-D203-D546-B715-367CC73E0852}"/>
              </a:ext>
            </a:extLst>
          </p:cNvPr>
          <p:cNvSpPr/>
          <p:nvPr/>
        </p:nvSpPr>
        <p:spPr>
          <a:xfrm>
            <a:off x="207623" y="5738816"/>
            <a:ext cx="7808143"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A6050C7-EACD-C44B-BE7F-C117B6EDB7D3}"/>
              </a:ext>
            </a:extLst>
          </p:cNvPr>
          <p:cNvSpPr/>
          <p:nvPr/>
        </p:nvSpPr>
        <p:spPr>
          <a:xfrm>
            <a:off x="8179358" y="5743737"/>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 </a:t>
            </a:r>
            <a:r>
              <a:rPr lang="en-US" sz="2600"/>
              <a:t>Function</a:t>
            </a:r>
          </a:p>
        </p:txBody>
      </p:sp>
      <p:sp>
        <p:nvSpPr>
          <p:cNvPr id="25" name="Rounded Rectangle 24">
            <a:extLst>
              <a:ext uri="{FF2B5EF4-FFF2-40B4-BE49-F238E27FC236}">
                <a16:creationId xmlns:a16="http://schemas.microsoft.com/office/drawing/2014/main" id="{0DA5E13C-1B60-7443-A963-53681098F400}"/>
              </a:ext>
            </a:extLst>
          </p:cNvPr>
          <p:cNvSpPr/>
          <p:nvPr/>
        </p:nvSpPr>
        <p:spPr>
          <a:xfrm>
            <a:off x="8179358" y="6392444"/>
            <a:ext cx="6141472"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filebase64() </a:t>
            </a:r>
            <a:r>
              <a:rPr lang="en-US" sz="2600"/>
              <a:t>function</a:t>
            </a:r>
          </a:p>
        </p:txBody>
      </p:sp>
      <p:sp>
        <p:nvSpPr>
          <p:cNvPr id="26" name="Rounded Rectangle 25">
            <a:extLst>
              <a:ext uri="{FF2B5EF4-FFF2-40B4-BE49-F238E27FC236}">
                <a16:creationId xmlns:a16="http://schemas.microsoft.com/office/drawing/2014/main" id="{6E3DB098-B75D-634B-8FD3-2E4574BD4564}"/>
              </a:ext>
            </a:extLst>
          </p:cNvPr>
          <p:cNvSpPr/>
          <p:nvPr/>
        </p:nvSpPr>
        <p:spPr>
          <a:xfrm>
            <a:off x="8179358" y="7016794"/>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base64encode() </a:t>
            </a:r>
            <a:r>
              <a:rPr lang="en-US" sz="2600"/>
              <a:t>function</a:t>
            </a:r>
          </a:p>
        </p:txBody>
      </p:sp>
      <p:pic>
        <p:nvPicPr>
          <p:cNvPr id="17" name="Picture 16">
            <a:extLst>
              <a:ext uri="{FF2B5EF4-FFF2-40B4-BE49-F238E27FC236}">
                <a16:creationId xmlns:a16="http://schemas.microsoft.com/office/drawing/2014/main" id="{905849F0-B6D3-654E-B82F-77BE175F8681}"/>
              </a:ext>
            </a:extLst>
          </p:cNvPr>
          <p:cNvPicPr>
            <a:picLocks noChangeAspect="1"/>
          </p:cNvPicPr>
          <p:nvPr/>
        </p:nvPicPr>
        <p:blipFill>
          <a:blip r:embed="rId12"/>
          <a:stretch>
            <a:fillRect/>
          </a:stretch>
        </p:blipFill>
        <p:spPr>
          <a:xfrm>
            <a:off x="5379156" y="940869"/>
            <a:ext cx="9074405" cy="4482940"/>
          </a:xfrm>
          <a:prstGeom prst="rect">
            <a:avLst/>
          </a:prstGeom>
          <a:ln w="66675">
            <a:solidFill>
              <a:srgbClr val="00B0F0"/>
            </a:solidFill>
          </a:ln>
        </p:spPr>
      </p:pic>
    </p:spTree>
    <p:extLst>
      <p:ext uri="{BB962C8B-B14F-4D97-AF65-F5344CB8AC3E}">
        <p14:creationId xmlns:p14="http://schemas.microsoft.com/office/powerpoint/2010/main" val="36591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20" grpId="0"/>
      <p:bldP spid="21" grpId="0"/>
      <p:bldP spid="22" grpId="0"/>
      <p:bldP spid="23" grpId="0" animBg="1"/>
      <p:bldP spid="3" grpId="0" animBg="1"/>
      <p:bldP spid="25" grpId="0" animBg="1"/>
      <p:bldP spid="2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3BA983-08CC-E342-A0AA-BC1B7D7562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F41C49-DC65-6946-9D0A-5F4FD43CE2EC}"/>
              </a:ext>
            </a:extLst>
          </p:cNvPr>
          <p:cNvSpPr>
            <a:spLocks noGrp="1"/>
          </p:cNvSpPr>
          <p:nvPr>
            <p:ph type="title"/>
          </p:nvPr>
        </p:nvSpPr>
        <p:spPr>
          <a:xfrm>
            <a:off x="8420985" y="38348"/>
            <a:ext cx="5224839" cy="1188851"/>
          </a:xfrm>
        </p:spPr>
        <p:txBody>
          <a:bodyPr/>
          <a:lstStyle/>
          <a:p>
            <a:r>
              <a:rPr lang="en-US"/>
              <a:t>Terraform Configs</a:t>
            </a:r>
          </a:p>
        </p:txBody>
      </p:sp>
      <p:pic>
        <p:nvPicPr>
          <p:cNvPr id="6" name="Picture 5">
            <a:extLst>
              <a:ext uri="{FF2B5EF4-FFF2-40B4-BE49-F238E27FC236}">
                <a16:creationId xmlns:a16="http://schemas.microsoft.com/office/drawing/2014/main" id="{E9375150-11B2-AC4C-BDAE-AED367C8A31F}"/>
              </a:ext>
            </a:extLst>
          </p:cNvPr>
          <p:cNvPicPr>
            <a:picLocks noChangeAspect="1"/>
          </p:cNvPicPr>
          <p:nvPr/>
        </p:nvPicPr>
        <p:blipFill>
          <a:blip r:embed="rId2"/>
          <a:stretch>
            <a:fillRect/>
          </a:stretch>
        </p:blipFill>
        <p:spPr>
          <a:xfrm>
            <a:off x="108968" y="145215"/>
            <a:ext cx="4179519" cy="7340105"/>
          </a:xfrm>
          <a:prstGeom prst="rect">
            <a:avLst/>
          </a:prstGeom>
        </p:spPr>
      </p:pic>
      <p:sp>
        <p:nvSpPr>
          <p:cNvPr id="7" name="Rounded Rectangle 6">
            <a:extLst>
              <a:ext uri="{FF2B5EF4-FFF2-40B4-BE49-F238E27FC236}">
                <a16:creationId xmlns:a16="http://schemas.microsoft.com/office/drawing/2014/main" id="{BBBE01BF-EAD7-694F-857A-437B6791A4F5}"/>
              </a:ext>
            </a:extLst>
          </p:cNvPr>
          <p:cNvSpPr/>
          <p:nvPr/>
        </p:nvSpPr>
        <p:spPr>
          <a:xfrm>
            <a:off x="287079" y="627321"/>
            <a:ext cx="2732568" cy="372139"/>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4C9D2CA-AEC4-7442-952B-A51BF0B83F4D}"/>
              </a:ext>
            </a:extLst>
          </p:cNvPr>
          <p:cNvSpPr/>
          <p:nvPr/>
        </p:nvSpPr>
        <p:spPr>
          <a:xfrm>
            <a:off x="287079" y="1295496"/>
            <a:ext cx="2732568" cy="586467"/>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EB97020-46A8-C648-8878-15B2F2687E5E}"/>
              </a:ext>
            </a:extLst>
          </p:cNvPr>
          <p:cNvSpPr/>
          <p:nvPr/>
        </p:nvSpPr>
        <p:spPr>
          <a:xfrm>
            <a:off x="184296" y="5477635"/>
            <a:ext cx="4015563" cy="1731239"/>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E1C162-F71F-C347-85E1-C6CF2AD6D858}"/>
              </a:ext>
            </a:extLst>
          </p:cNvPr>
          <p:cNvSpPr/>
          <p:nvPr/>
        </p:nvSpPr>
        <p:spPr>
          <a:xfrm>
            <a:off x="184295" y="1926455"/>
            <a:ext cx="3122431" cy="3464252"/>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8F4E84C-EA09-4449-A409-35BF64420FF9}"/>
              </a:ext>
            </a:extLst>
          </p:cNvPr>
          <p:cNvSpPr/>
          <p:nvPr/>
        </p:nvSpPr>
        <p:spPr>
          <a:xfrm>
            <a:off x="7602279" y="183734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 Custom Data Script to Bootstrap Apache Webserver</a:t>
            </a:r>
          </a:p>
        </p:txBody>
      </p:sp>
      <p:sp>
        <p:nvSpPr>
          <p:cNvPr id="12" name="Rounded Rectangle 11">
            <a:extLst>
              <a:ext uri="{FF2B5EF4-FFF2-40B4-BE49-F238E27FC236}">
                <a16:creationId xmlns:a16="http://schemas.microsoft.com/office/drawing/2014/main" id="{B66EF7C5-EDDD-DA41-A42B-3C1B9586A1AD}"/>
              </a:ext>
            </a:extLst>
          </p:cNvPr>
          <p:cNvSpPr/>
          <p:nvPr/>
        </p:nvSpPr>
        <p:spPr>
          <a:xfrm>
            <a:off x="7602279" y="325356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SSH Keys to Connect to Linux VM</a:t>
            </a:r>
          </a:p>
        </p:txBody>
      </p:sp>
      <p:sp>
        <p:nvSpPr>
          <p:cNvPr id="13" name="Rounded Rectangle 12">
            <a:extLst>
              <a:ext uri="{FF2B5EF4-FFF2-40B4-BE49-F238E27FC236}">
                <a16:creationId xmlns:a16="http://schemas.microsoft.com/office/drawing/2014/main" id="{665292D8-25A5-B04C-8AD0-FA093AA76C53}"/>
              </a:ext>
            </a:extLst>
          </p:cNvPr>
          <p:cNvSpPr/>
          <p:nvPr/>
        </p:nvSpPr>
        <p:spPr>
          <a:xfrm>
            <a:off x="7602279"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14" name="Rounded Rectangle 13">
            <a:extLst>
              <a:ext uri="{FF2B5EF4-FFF2-40B4-BE49-F238E27FC236}">
                <a16:creationId xmlns:a16="http://schemas.microsoft.com/office/drawing/2014/main" id="{C67A208F-D1E1-AA4F-827E-0CFC5CA6DAE2}"/>
              </a:ext>
            </a:extLst>
          </p:cNvPr>
          <p:cNvSpPr/>
          <p:nvPr/>
        </p:nvSpPr>
        <p:spPr>
          <a:xfrm>
            <a:off x="7602279" y="5975499"/>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Public IP and Network Interface in Web Subnet</a:t>
            </a:r>
          </a:p>
        </p:txBody>
      </p:sp>
      <p:cxnSp>
        <p:nvCxnSpPr>
          <p:cNvPr id="16" name="Straight Arrow Connector 15">
            <a:extLst>
              <a:ext uri="{FF2B5EF4-FFF2-40B4-BE49-F238E27FC236}">
                <a16:creationId xmlns:a16="http://schemas.microsoft.com/office/drawing/2014/main" id="{281E08D8-3114-934E-83D9-D942C767B2ED}"/>
              </a:ext>
            </a:extLst>
          </p:cNvPr>
          <p:cNvCxnSpPr>
            <a:stCxn id="11" idx="1"/>
          </p:cNvCxnSpPr>
          <p:nvPr/>
        </p:nvCxnSpPr>
        <p:spPr>
          <a:xfrm flipH="1" flipV="1">
            <a:off x="3019647" y="813390"/>
            <a:ext cx="4582632" cy="1555580"/>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402AB-5629-8F4F-AB0F-6E3211FD56C1}"/>
              </a:ext>
            </a:extLst>
          </p:cNvPr>
          <p:cNvCxnSpPr>
            <a:stCxn id="12" idx="1"/>
          </p:cNvCxnSpPr>
          <p:nvPr/>
        </p:nvCxnSpPr>
        <p:spPr>
          <a:xfrm flipH="1" flipV="1">
            <a:off x="3019647" y="1581455"/>
            <a:ext cx="4582632" cy="22037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47231F-7F7E-704F-A36A-BEDECE6D3366}"/>
              </a:ext>
            </a:extLst>
          </p:cNvPr>
          <p:cNvCxnSpPr>
            <a:stCxn id="13" idx="1"/>
            <a:endCxn id="10" idx="3"/>
          </p:cNvCxnSpPr>
          <p:nvPr/>
        </p:nvCxnSpPr>
        <p:spPr>
          <a:xfrm flipH="1" flipV="1">
            <a:off x="3306726" y="3658581"/>
            <a:ext cx="4295553" cy="1487578"/>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1DBA78-F329-774F-A351-A959B9F24327}"/>
              </a:ext>
            </a:extLst>
          </p:cNvPr>
          <p:cNvCxnSpPr>
            <a:stCxn id="14" idx="1"/>
            <a:endCxn id="9" idx="3"/>
          </p:cNvCxnSpPr>
          <p:nvPr/>
        </p:nvCxnSpPr>
        <p:spPr>
          <a:xfrm flipH="1" flipV="1">
            <a:off x="4199859" y="6343255"/>
            <a:ext cx="3402420" cy="16387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58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4353991" y="1116234"/>
            <a:ext cx="9677694"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8853" y="126614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5719246" y="1352188"/>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1166" y="3737608"/>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4377276" y="4552101"/>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626467" cy="145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a:endCxn id="74" idx="1"/>
          </p:cNvCxnSpPr>
          <p:nvPr/>
        </p:nvCxnSpPr>
        <p:spPr>
          <a:xfrm>
            <a:off x="5516879" y="4145465"/>
            <a:ext cx="1357714" cy="673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
        <p:nvSpPr>
          <p:cNvPr id="50" name="Rounded Rectangle 49">
            <a:extLst>
              <a:ext uri="{FF2B5EF4-FFF2-40B4-BE49-F238E27FC236}">
                <a16:creationId xmlns:a16="http://schemas.microsoft.com/office/drawing/2014/main" id="{BFC49F6D-9260-CA41-8446-7A8440EB94D5}"/>
              </a:ext>
            </a:extLst>
          </p:cNvPr>
          <p:cNvSpPr/>
          <p:nvPr/>
        </p:nvSpPr>
        <p:spPr>
          <a:xfrm>
            <a:off x="167654" y="5540171"/>
            <a:ext cx="3563948"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a:t>
            </a:r>
            <a:r>
              <a:rPr lang="en-US" sz="2600" dirty="0">
                <a:solidFill>
                  <a:srgbClr val="FFFF00"/>
                </a:solidFill>
              </a:rPr>
              <a:t>file() </a:t>
            </a:r>
            <a:r>
              <a:rPr lang="en-US" sz="2600" dirty="0"/>
              <a:t>Function</a:t>
            </a:r>
          </a:p>
        </p:txBody>
      </p:sp>
      <p:sp>
        <p:nvSpPr>
          <p:cNvPr id="51" name="Rounded Rectangle 50">
            <a:extLst>
              <a:ext uri="{FF2B5EF4-FFF2-40B4-BE49-F238E27FC236}">
                <a16:creationId xmlns:a16="http://schemas.microsoft.com/office/drawing/2014/main" id="{DC7292CE-837C-1848-A435-E57A96D8658B}"/>
              </a:ext>
            </a:extLst>
          </p:cNvPr>
          <p:cNvSpPr/>
          <p:nvPr/>
        </p:nvSpPr>
        <p:spPr>
          <a:xfrm>
            <a:off x="167654" y="6188878"/>
            <a:ext cx="4409355"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filebase64() </a:t>
            </a:r>
            <a:r>
              <a:rPr lang="en-US" sz="2600"/>
              <a:t>function</a:t>
            </a:r>
          </a:p>
        </p:txBody>
      </p:sp>
      <p:sp>
        <p:nvSpPr>
          <p:cNvPr id="52" name="Rounded Rectangle 51">
            <a:extLst>
              <a:ext uri="{FF2B5EF4-FFF2-40B4-BE49-F238E27FC236}">
                <a16:creationId xmlns:a16="http://schemas.microsoft.com/office/drawing/2014/main" id="{19612CA7-4F8D-E44F-93D2-E19CC9E7C948}"/>
              </a:ext>
            </a:extLst>
          </p:cNvPr>
          <p:cNvSpPr/>
          <p:nvPr/>
        </p:nvSpPr>
        <p:spPr>
          <a:xfrm>
            <a:off x="167654" y="6813228"/>
            <a:ext cx="5016376" cy="512807"/>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base64encode() </a:t>
            </a:r>
            <a:r>
              <a:rPr lang="en-US" sz="2600"/>
              <a:t>function</a:t>
            </a:r>
          </a:p>
        </p:txBody>
      </p:sp>
    </p:spTree>
    <p:extLst>
      <p:ext uri="{BB962C8B-B14F-4D97-AF65-F5344CB8AC3E}">
        <p14:creationId xmlns:p14="http://schemas.microsoft.com/office/powerpoint/2010/main" val="4379411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E7C504-8451-FE49-AEDF-C33F09055707}"/>
              </a:ext>
            </a:extLst>
          </p:cNvPr>
          <p:cNvSpPr>
            <a:spLocks noGrp="1"/>
          </p:cNvSpPr>
          <p:nvPr>
            <p:ph type="ftr" sz="quarter" idx="10"/>
          </p:nvPr>
        </p:nvSpPr>
        <p:spPr/>
        <p:txBody>
          <a:bodyPr/>
          <a:lstStyle/>
          <a:p>
            <a:pPr algn="l"/>
            <a:r>
              <a:rPr lang="en-US" dirty="0"/>
              <a:t>© </a:t>
            </a:r>
            <a:endParaRPr lang="en-GB" dirty="0"/>
          </a:p>
        </p:txBody>
      </p:sp>
      <p:pic>
        <p:nvPicPr>
          <p:cNvPr id="5" name="Picture 4">
            <a:extLst>
              <a:ext uri="{FF2B5EF4-FFF2-40B4-BE49-F238E27FC236}">
                <a16:creationId xmlns:a16="http://schemas.microsoft.com/office/drawing/2014/main" id="{7061B6AC-C53F-4C43-9374-298BB9B57D8A}"/>
              </a:ext>
            </a:extLst>
          </p:cNvPr>
          <p:cNvPicPr>
            <a:picLocks noChangeAspect="1"/>
          </p:cNvPicPr>
          <p:nvPr/>
        </p:nvPicPr>
        <p:blipFill>
          <a:blip r:embed="rId2"/>
          <a:stretch>
            <a:fillRect/>
          </a:stretch>
        </p:blipFill>
        <p:spPr>
          <a:xfrm>
            <a:off x="421815" y="425302"/>
            <a:ext cx="8470787" cy="6539023"/>
          </a:xfrm>
          <a:prstGeom prst="rect">
            <a:avLst/>
          </a:prstGeom>
        </p:spPr>
      </p:pic>
      <p:sp>
        <p:nvSpPr>
          <p:cNvPr id="6" name="Rounded Rectangle 5">
            <a:extLst>
              <a:ext uri="{FF2B5EF4-FFF2-40B4-BE49-F238E27FC236}">
                <a16:creationId xmlns:a16="http://schemas.microsoft.com/office/drawing/2014/main" id="{82665E02-529B-6544-AD9E-C48655FA251D}"/>
              </a:ext>
            </a:extLst>
          </p:cNvPr>
          <p:cNvSpPr/>
          <p:nvPr/>
        </p:nvSpPr>
        <p:spPr>
          <a:xfrm>
            <a:off x="6829885" y="43593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DD4A3A-926E-C442-AC1E-860A25CDD3AC}"/>
              </a:ext>
            </a:extLst>
          </p:cNvPr>
          <p:cNvSpPr/>
          <p:nvPr/>
        </p:nvSpPr>
        <p:spPr>
          <a:xfrm>
            <a:off x="9883122" y="1499190"/>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CF771B74-5A06-8443-8EA6-EBC0751B6686}"/>
              </a:ext>
            </a:extLst>
          </p:cNvPr>
          <p:cNvSpPr/>
          <p:nvPr/>
        </p:nvSpPr>
        <p:spPr>
          <a:xfrm>
            <a:off x="9401307" y="542645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cxnSp>
        <p:nvCxnSpPr>
          <p:cNvPr id="9" name="Elbow Connector 8">
            <a:extLst>
              <a:ext uri="{FF2B5EF4-FFF2-40B4-BE49-F238E27FC236}">
                <a16:creationId xmlns:a16="http://schemas.microsoft.com/office/drawing/2014/main" id="{78D0850A-40CC-0F41-883A-ECE311D7F08F}"/>
              </a:ext>
            </a:extLst>
          </p:cNvPr>
          <p:cNvCxnSpPr>
            <a:stCxn id="7" idx="0"/>
            <a:endCxn id="6" idx="0"/>
          </p:cNvCxnSpPr>
          <p:nvPr/>
        </p:nvCxnSpPr>
        <p:spPr>
          <a:xfrm rot="16200000" flipV="1">
            <a:off x="9292172" y="-994988"/>
            <a:ext cx="1063251" cy="3925106"/>
          </a:xfrm>
          <a:prstGeom prst="bentConnector3">
            <a:avLst>
              <a:gd name="adj1" fmla="val 12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2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Bastion Host Service</a:t>
            </a:r>
          </a:p>
          <a:p>
            <a:pPr marL="0" indent="0" algn="ctr">
              <a:buNone/>
            </a:pPr>
            <a:r>
              <a:rPr lang="en-US" sz="7000" b="1">
                <a:solidFill>
                  <a:srgbClr val="00B0F0"/>
                </a:solidFill>
              </a:rPr>
              <a:t>and</a:t>
            </a:r>
          </a:p>
          <a:p>
            <a:pPr marL="0" indent="0" algn="ctr">
              <a:buNone/>
            </a:pPr>
            <a:r>
              <a:rPr lang="en-US" sz="7000" b="1">
                <a:solidFill>
                  <a:srgbClr val="0070C0"/>
                </a:solidFill>
              </a:rPr>
              <a:t>Bastion Host Linux VM</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9C17BB56-30BA-7141-A575-8E2DA66D6E8C}"/>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spTree>
    <p:extLst>
      <p:ext uri="{BB962C8B-B14F-4D97-AF65-F5344CB8AC3E}">
        <p14:creationId xmlns:p14="http://schemas.microsoft.com/office/powerpoint/2010/main" val="29689348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19005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par>
                                <p:cTn id="47" presetID="2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500"/>
                                        <p:tgtEl>
                                          <p:spTgt spid="4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par>
                                <p:cTn id="71" presetID="22" presetClass="entr" presetSubtype="4"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down)">
                                      <p:cBhvr>
                                        <p:cTn id="76" dur="500"/>
                                        <p:tgtEl>
                                          <p:spTgt spid="5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down)">
                                      <p:cBhvr>
                                        <p:cTn id="79" dur="500"/>
                                        <p:tgtEl>
                                          <p:spTgt spid="59"/>
                                        </p:tgtEl>
                                      </p:cBhvr>
                                    </p:animEffect>
                                  </p:childTnLst>
                                </p:cTn>
                              </p:par>
                              <p:par>
                                <p:cTn id="80" presetID="22" presetClass="entr" presetSubtype="4"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down)">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wipe(down)">
                                      <p:cBhvr>
                                        <p:cTn id="87" dur="500"/>
                                        <p:tgtEl>
                                          <p:spTgt spid="1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down)">
                                      <p:cBhvr>
                                        <p:cTn id="92" dur="500"/>
                                        <p:tgtEl>
                                          <p:spTgt spid="123"/>
                                        </p:tgtEl>
                                      </p:cBhvr>
                                    </p:animEffect>
                                  </p:childTnLst>
                                </p:cTn>
                              </p:par>
                              <p:par>
                                <p:cTn id="93" presetID="22" presetClass="entr" presetSubtype="4"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down)">
                                      <p:cBhvr>
                                        <p:cTn id="95" dur="500"/>
                                        <p:tgtEl>
                                          <p:spTgt spid="7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down)">
                                      <p:cBhvr>
                                        <p:cTn id="98" dur="500"/>
                                        <p:tgtEl>
                                          <p:spTgt spid="7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22" presetClass="entr" presetSubtype="4" fill="hold"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down)">
                                      <p:cBhvr>
                                        <p:cTn id="106" dur="500"/>
                                        <p:tgtEl>
                                          <p:spTgt spid="78"/>
                                        </p:tgtEl>
                                      </p:cBhvr>
                                    </p:animEffect>
                                  </p:childTnLst>
                                </p:cTn>
                              </p:par>
                              <p:par>
                                <p:cTn id="107" presetID="2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down)">
                                      <p:cBhvr>
                                        <p:cTn id="109" dur="500"/>
                                        <p:tgtEl>
                                          <p:spTgt spid="97"/>
                                        </p:tgtEl>
                                      </p:cBhvr>
                                    </p:animEffect>
                                  </p:childTnLst>
                                </p:cTn>
                              </p:par>
                              <p:par>
                                <p:cTn id="110" presetID="22" presetClass="entr" presetSubtype="4"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wipe(down)">
                                      <p:cBhvr>
                                        <p:cTn id="112" dur="500"/>
                                        <p:tgtEl>
                                          <p:spTgt spid="9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down)">
                                      <p:cBhvr>
                                        <p:cTn id="115" dur="500"/>
                                        <p:tgtEl>
                                          <p:spTgt spid="95"/>
                                        </p:tgtEl>
                                      </p:cBhvr>
                                    </p:animEffect>
                                  </p:childTnLst>
                                </p:cTn>
                              </p:par>
                              <p:par>
                                <p:cTn id="116" presetID="22" presetClass="entr" presetSubtype="4" fill="hold" nodeType="withEffect">
                                  <p:stCondLst>
                                    <p:cond delay="0"/>
                                  </p:stCondLst>
                                  <p:childTnLst>
                                    <p:set>
                                      <p:cBhvr>
                                        <p:cTn id="117" dur="1" fill="hold">
                                          <p:stCondLst>
                                            <p:cond delay="0"/>
                                          </p:stCondLst>
                                        </p:cTn>
                                        <p:tgtEl>
                                          <p:spTgt spid="99"/>
                                        </p:tgtEl>
                                        <p:attrNameLst>
                                          <p:attrName>style.visibility</p:attrName>
                                        </p:attrNameLst>
                                      </p:cBhvr>
                                      <p:to>
                                        <p:strVal val="visible"/>
                                      </p:to>
                                    </p:set>
                                    <p:animEffect transition="in" filter="wipe(down)">
                                      <p:cBhvr>
                                        <p:cTn id="118" dur="500"/>
                                        <p:tgtEl>
                                          <p:spTgt spid="9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down)">
                                      <p:cBhvr>
                                        <p:cTn id="126" dur="500"/>
                                        <p:tgtEl>
                                          <p:spTgt spid="8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down)">
                                      <p:cBhvr>
                                        <p:cTn id="131" dur="500"/>
                                        <p:tgtEl>
                                          <p:spTgt spid="14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500"/>
                                        <p:tgtEl>
                                          <p:spTgt spid="30"/>
                                        </p:tgtEl>
                                      </p:cBhvr>
                                    </p:animEffect>
                                  </p:childTnLst>
                                </p:cTn>
                              </p:par>
                              <p:par>
                                <p:cTn id="137" presetID="22" presetClass="entr" presetSubtype="4"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wipe(down)">
                                      <p:cBhvr>
                                        <p:cTn id="142" dur="50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wipe(down)">
                                      <p:cBhvr>
                                        <p:cTn id="147" dur="500"/>
                                        <p:tgtEl>
                                          <p:spTgt spid="84"/>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wipe(down)">
                                      <p:cBhvr>
                                        <p:cTn id="150" dur="500"/>
                                        <p:tgtEl>
                                          <p:spTgt spid="85"/>
                                        </p:tgtEl>
                                      </p:cBhvr>
                                    </p:animEffect>
                                  </p:childTnLst>
                                </p:cTn>
                              </p:par>
                              <p:par>
                                <p:cTn id="151" presetID="22" presetClass="entr" presetSubtype="4" fill="hold"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ipe(down)">
                                      <p:cBhvr>
                                        <p:cTn id="153" dur="500"/>
                                        <p:tgtEl>
                                          <p:spTgt spid="83"/>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wipe(down)">
                                      <p:cBhvr>
                                        <p:cTn id="156" dur="500"/>
                                        <p:tgtEl>
                                          <p:spTgt spid="4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wipe(down)">
                                      <p:cBhvr>
                                        <p:cTn id="161" dur="500"/>
                                        <p:tgtEl>
                                          <p:spTgt spid="110"/>
                                        </p:tgtEl>
                                      </p:cBhvr>
                                    </p:animEffect>
                                  </p:childTnLst>
                                </p:cTn>
                              </p:par>
                              <p:par>
                                <p:cTn id="162" presetID="22" presetClass="entr" presetSubtype="4" fill="hold" nodeType="withEffect">
                                  <p:stCondLst>
                                    <p:cond delay="0"/>
                                  </p:stCondLst>
                                  <p:childTnLst>
                                    <p:set>
                                      <p:cBhvr>
                                        <p:cTn id="163" dur="1" fill="hold">
                                          <p:stCondLst>
                                            <p:cond delay="0"/>
                                          </p:stCondLst>
                                        </p:cTn>
                                        <p:tgtEl>
                                          <p:spTgt spid="108"/>
                                        </p:tgtEl>
                                        <p:attrNameLst>
                                          <p:attrName>style.visibility</p:attrName>
                                        </p:attrNameLst>
                                      </p:cBhvr>
                                      <p:to>
                                        <p:strVal val="visible"/>
                                      </p:to>
                                    </p:set>
                                    <p:animEffect transition="in" filter="wipe(down)">
                                      <p:cBhvr>
                                        <p:cTn id="164" dur="500"/>
                                        <p:tgtEl>
                                          <p:spTgt spid="108"/>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19"/>
                                        </p:tgtEl>
                                        <p:attrNameLst>
                                          <p:attrName>style.visibility</p:attrName>
                                        </p:attrNameLst>
                                      </p:cBhvr>
                                      <p:to>
                                        <p:strVal val="visible"/>
                                      </p:to>
                                    </p:set>
                                    <p:animEffect transition="in" filter="wipe(down)">
                                      <p:cBhvr>
                                        <p:cTn id="167" dur="500"/>
                                        <p:tgtEl>
                                          <p:spTgt spid="119"/>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20"/>
                                        </p:tgtEl>
                                        <p:attrNameLst>
                                          <p:attrName>style.visibility</p:attrName>
                                        </p:attrNameLst>
                                      </p:cBhvr>
                                      <p:to>
                                        <p:strVal val="visible"/>
                                      </p:to>
                                    </p:set>
                                    <p:animEffect transition="in" filter="wipe(down)">
                                      <p:cBhvr>
                                        <p:cTn id="170" dur="500"/>
                                        <p:tgtEl>
                                          <p:spTgt spid="120"/>
                                        </p:tgtEl>
                                      </p:cBhvr>
                                    </p:animEffect>
                                  </p:childTnLst>
                                </p:cTn>
                              </p:par>
                              <p:par>
                                <p:cTn id="171" presetID="22" presetClass="entr" presetSubtype="4" fill="hold" nodeType="withEffect">
                                  <p:stCondLst>
                                    <p:cond delay="0"/>
                                  </p:stCondLst>
                                  <p:childTnLst>
                                    <p:set>
                                      <p:cBhvr>
                                        <p:cTn id="172" dur="1" fill="hold">
                                          <p:stCondLst>
                                            <p:cond delay="0"/>
                                          </p:stCondLst>
                                        </p:cTn>
                                        <p:tgtEl>
                                          <p:spTgt spid="112"/>
                                        </p:tgtEl>
                                        <p:attrNameLst>
                                          <p:attrName>style.visibility</p:attrName>
                                        </p:attrNameLst>
                                      </p:cBhvr>
                                      <p:to>
                                        <p:strVal val="visible"/>
                                      </p:to>
                                    </p:set>
                                    <p:animEffect transition="in" filter="wipe(down)">
                                      <p:cBhvr>
                                        <p:cTn id="173" dur="500"/>
                                        <p:tgtEl>
                                          <p:spTgt spid="11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114"/>
                                        </p:tgtEl>
                                        <p:attrNameLst>
                                          <p:attrName>style.visibility</p:attrName>
                                        </p:attrNameLst>
                                      </p:cBhvr>
                                      <p:to>
                                        <p:strVal val="visible"/>
                                      </p:to>
                                    </p:set>
                                    <p:animEffect transition="in" filter="wipe(down)">
                                      <p:cBhvr>
                                        <p:cTn id="178" dur="500"/>
                                        <p:tgtEl>
                                          <p:spTgt spid="114"/>
                                        </p:tgtEl>
                                      </p:cBhvr>
                                    </p:animEffect>
                                  </p:childTnLst>
                                </p:cTn>
                              </p:par>
                              <p:par>
                                <p:cTn id="179" presetID="22" presetClass="entr" presetSubtype="4"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down)">
                                      <p:cBhvr>
                                        <p:cTn id="18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54" grpId="0" animBg="1"/>
      <p:bldP spid="57" grpId="0"/>
      <p:bldP spid="59" grpId="0"/>
      <p:bldP spid="79" grpId="0"/>
      <p:bldP spid="81" grpId="0"/>
      <p:bldP spid="22" grpId="0"/>
      <p:bldP spid="85" grpId="0"/>
      <p:bldP spid="95" grpId="0"/>
      <p:bldP spid="119" grpId="0"/>
      <p:bldP spid="12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A52828-73FD-E347-9B5E-D3653306D9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5384B3F-1CB0-5442-8BD7-80288BD9298B}"/>
              </a:ext>
            </a:extLst>
          </p:cNvPr>
          <p:cNvSpPr>
            <a:spLocks noGrp="1"/>
          </p:cNvSpPr>
          <p:nvPr>
            <p:ph type="title"/>
          </p:nvPr>
        </p:nvSpPr>
        <p:spPr>
          <a:xfrm>
            <a:off x="95693" y="247283"/>
            <a:ext cx="3990850" cy="1188851"/>
          </a:xfrm>
        </p:spPr>
        <p:txBody>
          <a:bodyPr>
            <a:normAutofit fontScale="90000"/>
          </a:bodyPr>
          <a:lstStyle/>
          <a:p>
            <a:r>
              <a:rPr lang="en-US"/>
              <a:t>Azure </a:t>
            </a:r>
            <a:br>
              <a:rPr lang="en-US"/>
            </a:br>
            <a:r>
              <a:rPr lang="en-US"/>
              <a:t>Bastion Service</a:t>
            </a:r>
          </a:p>
        </p:txBody>
      </p:sp>
      <p:pic>
        <p:nvPicPr>
          <p:cNvPr id="5" name="Picture 4">
            <a:extLst>
              <a:ext uri="{FF2B5EF4-FFF2-40B4-BE49-F238E27FC236}">
                <a16:creationId xmlns:a16="http://schemas.microsoft.com/office/drawing/2014/main" id="{9C206681-DA42-E14A-AB90-61642E40C705}"/>
              </a:ext>
            </a:extLst>
          </p:cNvPr>
          <p:cNvPicPr>
            <a:picLocks noChangeAspect="1"/>
          </p:cNvPicPr>
          <p:nvPr/>
        </p:nvPicPr>
        <p:blipFill>
          <a:blip r:embed="rId2"/>
          <a:stretch>
            <a:fillRect/>
          </a:stretch>
        </p:blipFill>
        <p:spPr>
          <a:xfrm>
            <a:off x="4300705" y="394849"/>
            <a:ext cx="10085146" cy="6793466"/>
          </a:xfrm>
          <a:prstGeom prst="rect">
            <a:avLst/>
          </a:prstGeom>
          <a:ln w="63500">
            <a:solidFill>
              <a:srgbClr val="00B0F0"/>
            </a:solidFill>
          </a:ln>
        </p:spPr>
      </p:pic>
    </p:spTree>
    <p:extLst>
      <p:ext uri="{BB962C8B-B14F-4D97-AF65-F5344CB8AC3E}">
        <p14:creationId xmlns:p14="http://schemas.microsoft.com/office/powerpoint/2010/main" val="30119239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8546050" y="133138"/>
            <a:ext cx="5929551" cy="1188851"/>
          </a:xfrm>
        </p:spPr>
        <p:txBody>
          <a:bodyPr/>
          <a:lstStyle/>
          <a:p>
            <a:r>
              <a:rPr lang="en-US"/>
              <a:t>Azure Resources</a:t>
            </a:r>
          </a:p>
        </p:txBody>
      </p:sp>
      <p:pic>
        <p:nvPicPr>
          <p:cNvPr id="5" name="Graphic 4">
            <a:extLst>
              <a:ext uri="{FF2B5EF4-FFF2-40B4-BE49-F238E27FC236}">
                <a16:creationId xmlns:a16="http://schemas.microsoft.com/office/drawing/2014/main" id="{3222CEFA-103B-684F-92DF-437203770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EC3A5FCF-6054-4347-8A81-0B2C874886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6F12424-5F65-C649-8B68-5D2D1B9F6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9BCC000F-32E2-9645-8CE6-742DF41DC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318517A1-52A6-D244-968D-02BC7E7845C1}"/>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EFBDA457-4B6D-144C-8892-20696859D827}"/>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6266A446-C36C-E54A-A120-4AD0F40A9AC1}"/>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EFF0136B-EA3F-1240-A6DF-93DFDF512FD0}"/>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F46413D-6CD4-EB4E-A97C-67E5D2429F7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D2B3DC8-00D3-2345-882D-49DA23D2CC67}"/>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94A3AF9-912E-9947-A245-0A850DE2E4E8}"/>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BC9029C-614A-114C-ABCC-3BEE901BE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18" name="TextBox 17">
            <a:extLst>
              <a:ext uri="{FF2B5EF4-FFF2-40B4-BE49-F238E27FC236}">
                <a16:creationId xmlns:a16="http://schemas.microsoft.com/office/drawing/2014/main" id="{CC67A2CA-6316-7A47-8DC7-5A0404620CCB}"/>
              </a:ext>
            </a:extLst>
          </p:cNvPr>
          <p:cNvSpPr txBox="1"/>
          <p:nvPr/>
        </p:nvSpPr>
        <p:spPr>
          <a:xfrm>
            <a:off x="1262726" y="5866004"/>
            <a:ext cx="4088620" cy="430887"/>
          </a:xfrm>
          <a:prstGeom prst="rect">
            <a:avLst/>
          </a:prstGeom>
          <a:noFill/>
        </p:spPr>
        <p:txBody>
          <a:bodyPr wrap="none" rtlCol="0">
            <a:spAutoFit/>
          </a:bodyPr>
          <a:lstStyle/>
          <a:p>
            <a:r>
              <a:rPr lang="en-IN" err="1"/>
              <a:t>azurerm_network_security_group</a:t>
            </a:r>
            <a:endParaRPr lang="en-IN"/>
          </a:p>
        </p:txBody>
      </p:sp>
      <p:sp>
        <p:nvSpPr>
          <p:cNvPr id="19" name="TextBox 18">
            <a:extLst>
              <a:ext uri="{FF2B5EF4-FFF2-40B4-BE49-F238E27FC236}">
                <a16:creationId xmlns:a16="http://schemas.microsoft.com/office/drawing/2014/main" id="{ABA89E4D-207B-EB41-A47F-4F0B2AC89C3A}"/>
              </a:ext>
            </a:extLst>
          </p:cNvPr>
          <p:cNvSpPr txBox="1"/>
          <p:nvPr/>
        </p:nvSpPr>
        <p:spPr>
          <a:xfrm>
            <a:off x="1262726" y="6378811"/>
            <a:ext cx="3868751" cy="430887"/>
          </a:xfrm>
          <a:prstGeom prst="rect">
            <a:avLst/>
          </a:prstGeom>
          <a:noFill/>
        </p:spPr>
        <p:txBody>
          <a:bodyPr wrap="none" rtlCol="0">
            <a:spAutoFit/>
          </a:bodyPr>
          <a:lstStyle/>
          <a:p>
            <a:r>
              <a:rPr lang="en-IN" err="1"/>
              <a:t>azurerm_network_security_rule</a:t>
            </a:r>
            <a:endParaRPr lang="en-IN"/>
          </a:p>
        </p:txBody>
      </p:sp>
      <p:sp>
        <p:nvSpPr>
          <p:cNvPr id="20" name="TextBox 19">
            <a:extLst>
              <a:ext uri="{FF2B5EF4-FFF2-40B4-BE49-F238E27FC236}">
                <a16:creationId xmlns:a16="http://schemas.microsoft.com/office/drawing/2014/main" id="{F0B5F281-6DB5-B544-AF2F-AB1B5C804209}"/>
              </a:ext>
            </a:extLst>
          </p:cNvPr>
          <p:cNvSpPr txBox="1"/>
          <p:nvPr/>
        </p:nvSpPr>
        <p:spPr>
          <a:xfrm>
            <a:off x="1262726" y="6921935"/>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1" name="Rounded Rectangle 20">
            <a:extLst>
              <a:ext uri="{FF2B5EF4-FFF2-40B4-BE49-F238E27FC236}">
                <a16:creationId xmlns:a16="http://schemas.microsoft.com/office/drawing/2014/main" id="{9334D6DA-A316-3843-804C-6788BDFBEB3A}"/>
              </a:ext>
            </a:extLst>
          </p:cNvPr>
          <p:cNvSpPr/>
          <p:nvPr/>
        </p:nvSpPr>
        <p:spPr>
          <a:xfrm>
            <a:off x="207623" y="5738816"/>
            <a:ext cx="7715581"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FE21534-CA9C-9E44-8BFC-83A4807AD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2548" y="4254635"/>
            <a:ext cx="815713" cy="815713"/>
          </a:xfrm>
          <a:prstGeom prst="rect">
            <a:avLst/>
          </a:prstGeom>
        </p:spPr>
      </p:pic>
      <p:sp>
        <p:nvSpPr>
          <p:cNvPr id="23" name="TextBox 22">
            <a:extLst>
              <a:ext uri="{FF2B5EF4-FFF2-40B4-BE49-F238E27FC236}">
                <a16:creationId xmlns:a16="http://schemas.microsoft.com/office/drawing/2014/main" id="{94D92038-2EFE-9247-9B9A-6AA7F1BEF315}"/>
              </a:ext>
            </a:extLst>
          </p:cNvPr>
          <p:cNvSpPr txBox="1"/>
          <p:nvPr/>
        </p:nvSpPr>
        <p:spPr>
          <a:xfrm>
            <a:off x="9979995" y="4400880"/>
            <a:ext cx="2319609" cy="430887"/>
          </a:xfrm>
          <a:prstGeom prst="rect">
            <a:avLst/>
          </a:prstGeom>
          <a:noFill/>
        </p:spPr>
        <p:txBody>
          <a:bodyPr wrap="none" rtlCol="0">
            <a:spAutoFit/>
          </a:bodyPr>
          <a:lstStyle/>
          <a:p>
            <a:r>
              <a:rPr lang="en-IN" err="1"/>
              <a:t>azurerm_public_ip</a:t>
            </a:r>
            <a:endParaRPr lang="en-IN"/>
          </a:p>
        </p:txBody>
      </p:sp>
      <p:sp>
        <p:nvSpPr>
          <p:cNvPr id="24" name="Rounded Rectangle 23">
            <a:extLst>
              <a:ext uri="{FF2B5EF4-FFF2-40B4-BE49-F238E27FC236}">
                <a16:creationId xmlns:a16="http://schemas.microsoft.com/office/drawing/2014/main" id="{2D9D86FD-8F81-944D-827A-4A2A65827308}"/>
              </a:ext>
            </a:extLst>
          </p:cNvPr>
          <p:cNvSpPr/>
          <p:nvPr/>
        </p:nvSpPr>
        <p:spPr>
          <a:xfrm>
            <a:off x="8874976" y="4267416"/>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B3A9191-E006-3E49-8355-02594F51EF79}"/>
              </a:ext>
            </a:extLst>
          </p:cNvPr>
          <p:cNvSpPr/>
          <p:nvPr/>
        </p:nvSpPr>
        <p:spPr>
          <a:xfrm>
            <a:off x="8911658" y="5263114"/>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524A6CE-C78C-F64E-A92C-ED315BCB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45113" y="5263114"/>
            <a:ext cx="884817" cy="884817"/>
          </a:xfrm>
          <a:prstGeom prst="rect">
            <a:avLst/>
          </a:prstGeom>
        </p:spPr>
      </p:pic>
      <p:sp>
        <p:nvSpPr>
          <p:cNvPr id="31" name="TextBox 30">
            <a:extLst>
              <a:ext uri="{FF2B5EF4-FFF2-40B4-BE49-F238E27FC236}">
                <a16:creationId xmlns:a16="http://schemas.microsoft.com/office/drawing/2014/main" id="{3020E90B-6F1E-9F42-882B-116AB3A0E97E}"/>
              </a:ext>
            </a:extLst>
          </p:cNvPr>
          <p:cNvSpPr txBox="1"/>
          <p:nvPr/>
        </p:nvSpPr>
        <p:spPr>
          <a:xfrm>
            <a:off x="9863385" y="5435407"/>
            <a:ext cx="1539579" cy="338554"/>
          </a:xfrm>
          <a:prstGeom prst="rect">
            <a:avLst/>
          </a:prstGeom>
          <a:noFill/>
        </p:spPr>
        <p:txBody>
          <a:bodyPr wrap="square" rtlCol="0">
            <a:spAutoFit/>
          </a:bodyPr>
          <a:lstStyle/>
          <a:p>
            <a:r>
              <a:rPr lang="en-IN" sz="1600" err="1"/>
              <a:t>azurerm_subnet</a:t>
            </a:r>
            <a:endParaRPr lang="en-US" sz="1600"/>
          </a:p>
        </p:txBody>
      </p:sp>
      <p:sp>
        <p:nvSpPr>
          <p:cNvPr id="32" name="TextBox 31">
            <a:extLst>
              <a:ext uri="{FF2B5EF4-FFF2-40B4-BE49-F238E27FC236}">
                <a16:creationId xmlns:a16="http://schemas.microsoft.com/office/drawing/2014/main" id="{C6DAB130-50FB-B54D-84C0-EF8838B92ADF}"/>
              </a:ext>
            </a:extLst>
          </p:cNvPr>
          <p:cNvSpPr txBox="1"/>
          <p:nvPr/>
        </p:nvSpPr>
        <p:spPr>
          <a:xfrm>
            <a:off x="11623218" y="5370835"/>
            <a:ext cx="2222275" cy="646331"/>
          </a:xfrm>
          <a:prstGeom prst="rect">
            <a:avLst/>
          </a:prstGeom>
          <a:noFill/>
        </p:spPr>
        <p:txBody>
          <a:bodyPr wrap="none" rtlCol="0">
            <a:spAutoFit/>
          </a:bodyPr>
          <a:lstStyle/>
          <a:p>
            <a:r>
              <a:rPr lang="en-US" sz="1800">
                <a:solidFill>
                  <a:srgbClr val="0070C0"/>
                </a:solidFill>
              </a:rPr>
              <a:t>Dedicated Subnet </a:t>
            </a:r>
            <a:r>
              <a:rPr lang="en-US" sz="1800"/>
              <a:t>for </a:t>
            </a:r>
          </a:p>
          <a:p>
            <a:r>
              <a:rPr lang="en-US" sz="1800"/>
              <a:t>Azure Bastion Service</a:t>
            </a:r>
          </a:p>
        </p:txBody>
      </p:sp>
      <p:sp>
        <p:nvSpPr>
          <p:cNvPr id="35" name="Rounded Rectangle 34">
            <a:extLst>
              <a:ext uri="{FF2B5EF4-FFF2-40B4-BE49-F238E27FC236}">
                <a16:creationId xmlns:a16="http://schemas.microsoft.com/office/drawing/2014/main" id="{408AEFFA-FCC1-0C45-88F1-CB0BBABCD518}"/>
              </a:ext>
            </a:extLst>
          </p:cNvPr>
          <p:cNvSpPr/>
          <p:nvPr/>
        </p:nvSpPr>
        <p:spPr>
          <a:xfrm>
            <a:off x="8911658" y="626080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055E22-BFA5-A142-922C-FB2D75195C4A}"/>
              </a:ext>
            </a:extLst>
          </p:cNvPr>
          <p:cNvSpPr txBox="1"/>
          <p:nvPr/>
        </p:nvSpPr>
        <p:spPr>
          <a:xfrm>
            <a:off x="10034186" y="6406741"/>
            <a:ext cx="2762166" cy="430887"/>
          </a:xfrm>
          <a:prstGeom prst="rect">
            <a:avLst/>
          </a:prstGeom>
          <a:noFill/>
        </p:spPr>
        <p:txBody>
          <a:bodyPr wrap="none" rtlCol="0">
            <a:spAutoFit/>
          </a:bodyPr>
          <a:lstStyle/>
          <a:p>
            <a:r>
              <a:rPr lang="en-IN" err="1"/>
              <a:t>azurerm_bastion_host</a:t>
            </a:r>
            <a:endParaRPr lang="en-IN"/>
          </a:p>
        </p:txBody>
      </p:sp>
      <p:pic>
        <p:nvPicPr>
          <p:cNvPr id="37" name="Graphic 36">
            <a:extLst>
              <a:ext uri="{FF2B5EF4-FFF2-40B4-BE49-F238E27FC236}">
                <a16:creationId xmlns:a16="http://schemas.microsoft.com/office/drawing/2014/main" id="{61F579A8-353B-E142-8198-847DDA408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61246" y="6362035"/>
            <a:ext cx="545576" cy="545576"/>
          </a:xfrm>
          <a:prstGeom prst="rect">
            <a:avLst/>
          </a:prstGeom>
        </p:spPr>
      </p:pic>
      <p:sp>
        <p:nvSpPr>
          <p:cNvPr id="38" name="Rounded Rectangle 37">
            <a:extLst>
              <a:ext uri="{FF2B5EF4-FFF2-40B4-BE49-F238E27FC236}">
                <a16:creationId xmlns:a16="http://schemas.microsoft.com/office/drawing/2014/main" id="{76137778-4CC7-B943-B7DC-E3BF2A7FDDB7}"/>
              </a:ext>
            </a:extLst>
          </p:cNvPr>
          <p:cNvSpPr/>
          <p:nvPr/>
        </p:nvSpPr>
        <p:spPr>
          <a:xfrm>
            <a:off x="97971" y="326571"/>
            <a:ext cx="8142515" cy="7249887"/>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B268FF9-971B-804F-97A1-DBA3485E635E}"/>
              </a:ext>
            </a:extLst>
          </p:cNvPr>
          <p:cNvSpPr/>
          <p:nvPr/>
        </p:nvSpPr>
        <p:spPr>
          <a:xfrm>
            <a:off x="8546050" y="3551270"/>
            <a:ext cx="5778358" cy="3984554"/>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1098331" y="394140"/>
            <a:ext cx="6396110" cy="553998"/>
          </a:xfrm>
          <a:prstGeom prst="rect">
            <a:avLst/>
          </a:prstGeom>
          <a:noFill/>
        </p:spPr>
        <p:txBody>
          <a:bodyPr wrap="none" rtlCol="0">
            <a:spAutoFit/>
          </a:bodyPr>
          <a:lstStyle/>
          <a:p>
            <a:r>
              <a:rPr lang="en-US" sz="3000" b="1"/>
              <a:t>Option-1: Azure Bastion Host Linux VM</a:t>
            </a:r>
          </a:p>
        </p:txBody>
      </p:sp>
      <p:sp>
        <p:nvSpPr>
          <p:cNvPr id="41" name="TextBox 40">
            <a:extLst>
              <a:ext uri="{FF2B5EF4-FFF2-40B4-BE49-F238E27FC236}">
                <a16:creationId xmlns:a16="http://schemas.microsoft.com/office/drawing/2014/main" id="{55222E1D-572A-2E4A-96DC-7D3BC711910C}"/>
              </a:ext>
            </a:extLst>
          </p:cNvPr>
          <p:cNvSpPr txBox="1"/>
          <p:nvPr/>
        </p:nvSpPr>
        <p:spPr>
          <a:xfrm>
            <a:off x="8663175" y="3503151"/>
            <a:ext cx="5227200" cy="553998"/>
          </a:xfrm>
          <a:prstGeom prst="rect">
            <a:avLst/>
          </a:prstGeom>
          <a:noFill/>
        </p:spPr>
        <p:txBody>
          <a:bodyPr wrap="none" rtlCol="0">
            <a:spAutoFit/>
          </a:bodyPr>
          <a:lstStyle/>
          <a:p>
            <a:r>
              <a:rPr lang="en-US" sz="3000" b="1"/>
              <a:t>Option-2: Azure Bastion Service</a:t>
            </a:r>
          </a:p>
        </p:txBody>
      </p:sp>
      <p:sp>
        <p:nvSpPr>
          <p:cNvPr id="3" name="Oval 2">
            <a:extLst>
              <a:ext uri="{FF2B5EF4-FFF2-40B4-BE49-F238E27FC236}">
                <a16:creationId xmlns:a16="http://schemas.microsoft.com/office/drawing/2014/main" id="{943C87A6-301A-714A-932D-F05C887540D9}"/>
              </a:ext>
            </a:extLst>
          </p:cNvPr>
          <p:cNvSpPr/>
          <p:nvPr/>
        </p:nvSpPr>
        <p:spPr>
          <a:xfrm>
            <a:off x="5624623" y="5866004"/>
            <a:ext cx="1869818" cy="5407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Tree>
    <p:extLst>
      <p:ext uri="{BB962C8B-B14F-4D97-AF65-F5344CB8AC3E}">
        <p14:creationId xmlns:p14="http://schemas.microsoft.com/office/powerpoint/2010/main" val="12901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par>
                                <p:cTn id="76" presetID="2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down)">
                                      <p:cBhvr>
                                        <p:cTn id="90" dur="500"/>
                                        <p:tgtEl>
                                          <p:spTgt spid="36"/>
                                        </p:tgtEl>
                                      </p:cBhvr>
                                    </p:animEffect>
                                  </p:childTnLst>
                                </p:cTn>
                              </p:par>
                              <p:par>
                                <p:cTn id="91" presetID="22" presetClass="entr" presetSubtype="4"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down)">
                                      <p:cBhvr>
                                        <p:cTn id="93" dur="500"/>
                                        <p:tgtEl>
                                          <p:spTgt spid="3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down)">
                                      <p:cBhvr>
                                        <p:cTn id="96" dur="500"/>
                                        <p:tgtEl>
                                          <p:spTgt spid="3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18" grpId="0"/>
      <p:bldP spid="19" grpId="0"/>
      <p:bldP spid="20" grpId="0"/>
      <p:bldP spid="21" grpId="0" animBg="1"/>
      <p:bldP spid="23" grpId="0"/>
      <p:bldP spid="24" grpId="0" animBg="1"/>
      <p:bldP spid="29" grpId="0" animBg="1"/>
      <p:bldP spid="31" grpId="0"/>
      <p:bldP spid="32" grpId="0"/>
      <p:bldP spid="35" grpId="0" animBg="1"/>
      <p:bldP spid="36" grpId="0"/>
      <p:bldP spid="38" grpId="0" animBg="1"/>
      <p:bldP spid="39" grpId="0" animBg="1"/>
      <p:bldP spid="40" grpId="0"/>
      <p:bldP spid="4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4BB4D3-1C3B-9943-9C59-5DBE1CE758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10A2BA9-0C44-BF44-977A-848B47CAA997}"/>
              </a:ext>
            </a:extLst>
          </p:cNvPr>
          <p:cNvSpPr>
            <a:spLocks noGrp="1"/>
          </p:cNvSpPr>
          <p:nvPr>
            <p:ph type="title"/>
          </p:nvPr>
        </p:nvSpPr>
        <p:spPr/>
        <p:txBody>
          <a:bodyPr/>
          <a:lstStyle/>
          <a:p>
            <a:r>
              <a:rPr lang="en-US"/>
              <a:t>Azure Bastion Options - Topology</a:t>
            </a:r>
          </a:p>
        </p:txBody>
      </p:sp>
      <p:pic>
        <p:nvPicPr>
          <p:cNvPr id="5" name="Picture 4">
            <a:extLst>
              <a:ext uri="{FF2B5EF4-FFF2-40B4-BE49-F238E27FC236}">
                <a16:creationId xmlns:a16="http://schemas.microsoft.com/office/drawing/2014/main" id="{B4C5E3A6-6D8C-E746-A346-EC69361B166F}"/>
              </a:ext>
            </a:extLst>
          </p:cNvPr>
          <p:cNvPicPr>
            <a:picLocks noChangeAspect="1"/>
          </p:cNvPicPr>
          <p:nvPr/>
        </p:nvPicPr>
        <p:blipFill>
          <a:blip r:embed="rId2"/>
          <a:stretch>
            <a:fillRect/>
          </a:stretch>
        </p:blipFill>
        <p:spPr>
          <a:xfrm>
            <a:off x="669471" y="1875316"/>
            <a:ext cx="13291457" cy="5235126"/>
          </a:xfrm>
          <a:prstGeom prst="rect">
            <a:avLst/>
          </a:prstGeom>
          <a:ln w="38100">
            <a:solidFill>
              <a:srgbClr val="00B0F0"/>
            </a:solidFill>
          </a:ln>
        </p:spPr>
      </p:pic>
    </p:spTree>
    <p:extLst>
      <p:ext uri="{BB962C8B-B14F-4D97-AF65-F5344CB8AC3E}">
        <p14:creationId xmlns:p14="http://schemas.microsoft.com/office/powerpoint/2010/main" val="40227112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9271589" y="222819"/>
            <a:ext cx="5139779" cy="1188851"/>
          </a:xfrm>
        </p:spPr>
        <p:txBody>
          <a:bodyPr/>
          <a:lstStyle/>
          <a:p>
            <a:r>
              <a:rPr lang="en-US"/>
              <a:t>Terraform Configs</a:t>
            </a:r>
          </a:p>
        </p:txBody>
      </p:sp>
      <p:pic>
        <p:nvPicPr>
          <p:cNvPr id="5" name="Picture 4">
            <a:extLst>
              <a:ext uri="{FF2B5EF4-FFF2-40B4-BE49-F238E27FC236}">
                <a16:creationId xmlns:a16="http://schemas.microsoft.com/office/drawing/2014/main" id="{B068BCEC-33EF-4F4A-95FA-4C7E172ECEE9}"/>
              </a:ext>
            </a:extLst>
          </p:cNvPr>
          <p:cNvPicPr>
            <a:picLocks noChangeAspect="1"/>
          </p:cNvPicPr>
          <p:nvPr/>
        </p:nvPicPr>
        <p:blipFill>
          <a:blip r:embed="rId2"/>
          <a:stretch>
            <a:fillRect/>
          </a:stretch>
        </p:blipFill>
        <p:spPr>
          <a:xfrm>
            <a:off x="314081" y="138223"/>
            <a:ext cx="4141413" cy="7336465"/>
          </a:xfrm>
          <a:prstGeom prst="rect">
            <a:avLst/>
          </a:prstGeom>
        </p:spPr>
      </p:pic>
      <p:sp>
        <p:nvSpPr>
          <p:cNvPr id="6" name="Rounded Rectangle 5">
            <a:extLst>
              <a:ext uri="{FF2B5EF4-FFF2-40B4-BE49-F238E27FC236}">
                <a16:creationId xmlns:a16="http://schemas.microsoft.com/office/drawing/2014/main" id="{68A10518-045C-0147-B222-5172E6A098C3}"/>
              </a:ext>
            </a:extLst>
          </p:cNvPr>
          <p:cNvSpPr/>
          <p:nvPr/>
        </p:nvSpPr>
        <p:spPr>
          <a:xfrm>
            <a:off x="428844" y="1001422"/>
            <a:ext cx="3122431" cy="3230336"/>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199892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3359890"/>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a:t>
            </a:r>
            <a:r>
              <a:rPr lang="en-US" sz="3000">
                <a:solidFill>
                  <a:srgbClr val="C00000"/>
                </a:solidFill>
              </a:rPr>
              <a:t>Public IP </a:t>
            </a:r>
            <a:r>
              <a:rPr lang="en-US" sz="3000"/>
              <a:t>and Network Interface in Web Subnet</a:t>
            </a:r>
          </a:p>
        </p:txBody>
      </p:sp>
      <p:sp>
        <p:nvSpPr>
          <p:cNvPr id="9" name="Rounded Rectangle 8">
            <a:extLst>
              <a:ext uri="{FF2B5EF4-FFF2-40B4-BE49-F238E27FC236}">
                <a16:creationId xmlns:a16="http://schemas.microsoft.com/office/drawing/2014/main" id="{8BA56EA8-5FEE-6F48-AE79-4D7C90CF83BE}"/>
              </a:ext>
            </a:extLst>
          </p:cNvPr>
          <p:cNvSpPr/>
          <p:nvPr/>
        </p:nvSpPr>
        <p:spPr>
          <a:xfrm>
            <a:off x="428844" y="4306185"/>
            <a:ext cx="3760384" cy="159488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30051BF-9CCA-3846-8077-12D32CD6F93E}"/>
              </a:ext>
            </a:extLst>
          </p:cNvPr>
          <p:cNvSpPr/>
          <p:nvPr/>
        </p:nvSpPr>
        <p:spPr>
          <a:xfrm>
            <a:off x="419948" y="5975496"/>
            <a:ext cx="3375875" cy="1360967"/>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Host Linux VM </a:t>
            </a:r>
            <a:r>
              <a:rPr lang="en-US" sz="3000"/>
              <a:t>in Bastion Subnet</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60796" y="597549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Service </a:t>
            </a:r>
            <a:r>
              <a:rPr lang="en-US" sz="3000"/>
              <a:t>in </a:t>
            </a:r>
            <a:r>
              <a:rPr lang="en-US" sz="3000" err="1"/>
              <a:t>AzureBastionSubnet</a:t>
            </a:r>
            <a:endParaRPr lang="en-US" sz="3000"/>
          </a:p>
        </p:txBody>
      </p:sp>
      <p:sp>
        <p:nvSpPr>
          <p:cNvPr id="15" name="Rounded Rectangle 14">
            <a:extLst>
              <a:ext uri="{FF2B5EF4-FFF2-40B4-BE49-F238E27FC236}">
                <a16:creationId xmlns:a16="http://schemas.microsoft.com/office/drawing/2014/main" id="{37634539-9CF2-4A44-8270-ABF2467C8D26}"/>
              </a:ext>
            </a:extLst>
          </p:cNvPr>
          <p:cNvSpPr/>
          <p:nvPr/>
        </p:nvSpPr>
        <p:spPr>
          <a:xfrm>
            <a:off x="696849" y="6730410"/>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9F05A5E-BCCD-8448-B0DC-247BB9AC2402}"/>
              </a:ext>
            </a:extLst>
          </p:cNvPr>
          <p:cNvSpPr/>
          <p:nvPr/>
        </p:nvSpPr>
        <p:spPr>
          <a:xfrm>
            <a:off x="749783" y="6188149"/>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F40A071-6CAD-9D4B-BF1A-F155320E2893}"/>
              </a:ext>
            </a:extLst>
          </p:cNvPr>
          <p:cNvCxnSpPr>
            <a:stCxn id="7" idx="1"/>
            <a:endCxn id="6" idx="3"/>
          </p:cNvCxnSpPr>
          <p:nvPr/>
        </p:nvCxnSpPr>
        <p:spPr>
          <a:xfrm flipH="1">
            <a:off x="3551275" y="2530550"/>
            <a:ext cx="4100625" cy="86040"/>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81449C-A478-B74E-8C24-2F087716425C}"/>
              </a:ext>
            </a:extLst>
          </p:cNvPr>
          <p:cNvCxnSpPr>
            <a:cxnSpLocks/>
            <a:stCxn id="8" idx="1"/>
            <a:endCxn id="9" idx="3"/>
          </p:cNvCxnSpPr>
          <p:nvPr/>
        </p:nvCxnSpPr>
        <p:spPr>
          <a:xfrm flipH="1">
            <a:off x="4189228" y="3891518"/>
            <a:ext cx="3462672" cy="1212110"/>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1439C8-9466-9746-BEA6-2E44476CC837}"/>
              </a:ext>
            </a:extLst>
          </p:cNvPr>
          <p:cNvCxnSpPr>
            <a:stCxn id="11" idx="1"/>
            <a:endCxn id="16" idx="3"/>
          </p:cNvCxnSpPr>
          <p:nvPr/>
        </p:nvCxnSpPr>
        <p:spPr>
          <a:xfrm flipH="1">
            <a:off x="4125658" y="5146159"/>
            <a:ext cx="3526242" cy="1201478"/>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D416F9-BB47-D945-8674-7A2C5FCABEB4}"/>
              </a:ext>
            </a:extLst>
          </p:cNvPr>
          <p:cNvCxnSpPr>
            <a:endCxn id="15" idx="3"/>
          </p:cNvCxnSpPr>
          <p:nvPr/>
        </p:nvCxnSpPr>
        <p:spPr>
          <a:xfrm flipH="1">
            <a:off x="4072724" y="6507124"/>
            <a:ext cx="3579176" cy="382774"/>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4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1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pic>
        <p:nvPicPr>
          <p:cNvPr id="5" name="Picture 4">
            <a:extLst>
              <a:ext uri="{FF2B5EF4-FFF2-40B4-BE49-F238E27FC236}">
                <a16:creationId xmlns:a16="http://schemas.microsoft.com/office/drawing/2014/main" id="{D255AA42-9FEF-6D41-BCB0-849E24CD1842}"/>
              </a:ext>
            </a:extLst>
          </p:cNvPr>
          <p:cNvPicPr>
            <a:picLocks noChangeAspect="1"/>
          </p:cNvPicPr>
          <p:nvPr/>
        </p:nvPicPr>
        <p:blipFill>
          <a:blip r:embed="rId2"/>
          <a:stretch>
            <a:fillRect/>
          </a:stretch>
        </p:blipFill>
        <p:spPr>
          <a:xfrm>
            <a:off x="123608" y="913695"/>
            <a:ext cx="9678389" cy="6397579"/>
          </a:xfrm>
          <a:prstGeom prst="rect">
            <a:avLst/>
          </a:prstGeom>
        </p:spPr>
      </p:pic>
      <p:sp>
        <p:nvSpPr>
          <p:cNvPr id="6" name="Rounded Rectangle 5">
            <a:extLst>
              <a:ext uri="{FF2B5EF4-FFF2-40B4-BE49-F238E27FC236}">
                <a16:creationId xmlns:a16="http://schemas.microsoft.com/office/drawing/2014/main" id="{CB2B65CD-6446-A648-9699-94D5C29D8E3B}"/>
              </a:ext>
            </a:extLst>
          </p:cNvPr>
          <p:cNvSpPr/>
          <p:nvPr/>
        </p:nvSpPr>
        <p:spPr>
          <a:xfrm>
            <a:off x="7584796" y="913695"/>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cxnSp>
        <p:nvCxnSpPr>
          <p:cNvPr id="9" name="Elbow Connector 8">
            <a:extLst>
              <a:ext uri="{FF2B5EF4-FFF2-40B4-BE49-F238E27FC236}">
                <a16:creationId xmlns:a16="http://schemas.microsoft.com/office/drawing/2014/main" id="{C4EB99C9-6980-3F42-B97A-B2E2F2696340}"/>
              </a:ext>
            </a:extLst>
          </p:cNvPr>
          <p:cNvCxnSpPr>
            <a:stCxn id="7" idx="0"/>
            <a:endCxn id="6" idx="0"/>
          </p:cNvCxnSpPr>
          <p:nvPr/>
        </p:nvCxnSpPr>
        <p:spPr>
          <a:xfrm rot="16200000" flipV="1">
            <a:off x="9998883" y="-469032"/>
            <a:ext cx="883207" cy="3648661"/>
          </a:xfrm>
          <a:prstGeom prst="bentConnector3">
            <a:avLst>
              <a:gd name="adj1" fmla="val 12588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Provisioners can be used to </a:t>
            </a:r>
            <a:r>
              <a:rPr lang="en-IN" sz="3000">
                <a:solidFill>
                  <a:srgbClr val="FFFF00"/>
                </a:solidFill>
              </a:rPr>
              <a:t>model specific actions </a:t>
            </a:r>
            <a:r>
              <a:rPr lang="en-IN" sz="3000"/>
              <a:t>on the </a:t>
            </a:r>
            <a:r>
              <a:rPr lang="en-IN" sz="3000">
                <a:solidFill>
                  <a:srgbClr val="FFFF00"/>
                </a:solidFill>
              </a:rPr>
              <a:t>local machine</a:t>
            </a:r>
            <a:r>
              <a:rPr lang="en-IN" sz="3000"/>
              <a:t> or on a </a:t>
            </a:r>
            <a:r>
              <a:rPr lang="en-IN" sz="3000">
                <a:solidFill>
                  <a:srgbClr val="FFFF00"/>
                </a:solidFill>
              </a:rPr>
              <a:t>remote machine</a:t>
            </a:r>
            <a:r>
              <a:rPr lang="en-IN" sz="3000"/>
              <a:t> in order to </a:t>
            </a:r>
            <a:r>
              <a:rPr lang="en-IN" sz="3000">
                <a:solidFill>
                  <a:srgbClr val="FFFF00"/>
                </a:solidFill>
              </a:rPr>
              <a:t>prepare servers</a:t>
            </a:r>
            <a:endParaRPr lang="en-US" sz="300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Passing </a:t>
            </a:r>
            <a:r>
              <a:rPr lang="en-US" sz="3000">
                <a:solidFill>
                  <a:srgbClr val="FFFF00"/>
                </a:solidFill>
              </a:rPr>
              <a:t>data</a:t>
            </a:r>
            <a:r>
              <a:rPr lang="en-US" sz="300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Running </a:t>
            </a:r>
            <a:r>
              <a:rPr lang="en-IN" sz="3000">
                <a:solidFill>
                  <a:srgbClr val="FFFF00"/>
                </a:solidFill>
              </a:rPr>
              <a:t>configuration management </a:t>
            </a:r>
            <a:r>
              <a:rPr lang="en-IN" sz="300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Provisioners are a </a:t>
            </a:r>
            <a:r>
              <a:rPr lang="en-IN" sz="300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First-class</a:t>
            </a:r>
            <a:r>
              <a:rPr lang="en-IN" sz="300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Creation-Time</a:t>
            </a:r>
            <a:r>
              <a:rPr lang="en-IN" sz="300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Destroy-Time</a:t>
            </a:r>
            <a:r>
              <a:rPr lang="en-IN" sz="300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Failure Behaviour: Continue: </a:t>
            </a:r>
            <a:r>
              <a:rPr lang="en-IN" sz="3000">
                <a:solidFill>
                  <a:schemeClr val="bg1"/>
                </a:solidFill>
              </a:rPr>
              <a:t>Ignore the error and continue with </a:t>
            </a:r>
            <a:r>
              <a:rPr lang="en-IN" sz="3000">
                <a:solidFill>
                  <a:srgbClr val="FFFF00"/>
                </a:solidFill>
              </a:rPr>
              <a:t>creation or destruction</a:t>
            </a:r>
            <a:r>
              <a:rPr lang="en-IN" sz="300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solidFill>
                  <a:srgbClr val="FFFF00"/>
                </a:solidFill>
              </a:rPr>
              <a:t>Failure Behaviour: Fail: </a:t>
            </a:r>
            <a:r>
              <a:rPr lang="en-IN" sz="2600">
                <a:solidFill>
                  <a:schemeClr val="bg1"/>
                </a:solidFill>
              </a:rPr>
              <a:t>Raise an error and stop applying (the default </a:t>
            </a:r>
            <a:r>
              <a:rPr lang="en-IN" sz="2600" err="1">
                <a:solidFill>
                  <a:schemeClr val="bg1"/>
                </a:solidFill>
              </a:rPr>
              <a:t>behavior</a:t>
            </a:r>
            <a:r>
              <a:rPr lang="en-IN" sz="2600">
                <a:solidFill>
                  <a:schemeClr val="bg1"/>
                </a:solidFill>
              </a:rPr>
              <a:t>). If creation provisioner, </a:t>
            </a:r>
            <a:r>
              <a:rPr lang="en-IN" sz="2600">
                <a:solidFill>
                  <a:srgbClr val="C00000"/>
                </a:solidFill>
              </a:rPr>
              <a:t>taint</a:t>
            </a:r>
            <a:r>
              <a:rPr lang="en-IN" sz="2600">
                <a:solidFill>
                  <a:schemeClr val="bg1"/>
                </a:solidFill>
              </a:rPr>
              <a:t> resource</a:t>
            </a:r>
          </a:p>
        </p:txBody>
      </p:sp>
    </p:spTree>
    <p:extLst>
      <p:ext uri="{BB962C8B-B14F-4D97-AF65-F5344CB8AC3E}">
        <p14:creationId xmlns:p14="http://schemas.microsoft.com/office/powerpoint/2010/main" val="20458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546113" y="3200400"/>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841219" y="1074986"/>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File</a:t>
            </a:r>
            <a:r>
              <a:rPr lang="en-US" sz="360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841218" y="3130062"/>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remote-exec</a:t>
            </a:r>
            <a:r>
              <a:rPr lang="en-US" sz="360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841218" y="5185138"/>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local-exec</a:t>
            </a:r>
            <a:r>
              <a:rPr lang="en-US" sz="360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213416" y="1532186"/>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213416" y="3587262"/>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213416" y="3657600"/>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D1BFE1B-0EBF-DA42-902D-2FE81FE7064F}"/>
              </a:ext>
            </a:extLst>
          </p:cNvPr>
          <p:cNvSpPr/>
          <p:nvPr/>
        </p:nvSpPr>
        <p:spPr>
          <a:xfrm>
            <a:off x="546114" y="6592186"/>
            <a:ext cx="12776482" cy="72301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Null Resource</a:t>
            </a:r>
          </a:p>
        </p:txBody>
      </p:sp>
    </p:spTree>
    <p:extLst>
      <p:ext uri="{BB962C8B-B14F-4D97-AF65-F5344CB8AC3E}">
        <p14:creationId xmlns:p14="http://schemas.microsoft.com/office/powerpoint/2010/main" val="18694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24982623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741042" y="272807"/>
            <a:ext cx="6883518" cy="1188851"/>
          </a:xfrm>
        </p:spPr>
        <p:txBody>
          <a:bodyPr>
            <a:normAutofit fontScale="90000"/>
          </a:bodyPr>
          <a:lstStyle/>
          <a:p>
            <a:r>
              <a:rPr lang="en-US"/>
              <a:t>Terraform New Concepts Introduced</a:t>
            </a:r>
          </a:p>
        </p:txBody>
      </p:sp>
      <p:sp>
        <p:nvSpPr>
          <p:cNvPr id="5" name="Oval 4">
            <a:extLst>
              <a:ext uri="{FF2B5EF4-FFF2-40B4-BE49-F238E27FC236}">
                <a16:creationId xmlns:a16="http://schemas.microsoft.com/office/drawing/2014/main" id="{709CAFC2-EB1D-0B48-AA01-6E0F8DDE3340}"/>
              </a:ext>
            </a:extLst>
          </p:cNvPr>
          <p:cNvSpPr/>
          <p:nvPr/>
        </p:nvSpPr>
        <p:spPr>
          <a:xfrm>
            <a:off x="484288" y="11067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p>
          <a:p>
            <a:pPr algn="ctr"/>
            <a:r>
              <a:rPr lang="en-US" sz="3000">
                <a:solidFill>
                  <a:srgbClr val="FFFF00"/>
                </a:solidFill>
              </a:rPr>
              <a:t>Null Resource</a:t>
            </a:r>
          </a:p>
        </p:txBody>
      </p:sp>
      <p:sp>
        <p:nvSpPr>
          <p:cNvPr id="6" name="Oval 5">
            <a:extLst>
              <a:ext uri="{FF2B5EF4-FFF2-40B4-BE49-F238E27FC236}">
                <a16:creationId xmlns:a16="http://schemas.microsoft.com/office/drawing/2014/main" id="{A5E3C693-72B2-174E-BA95-5794CBA2696C}"/>
              </a:ext>
            </a:extLst>
          </p:cNvPr>
          <p:cNvSpPr/>
          <p:nvPr/>
        </p:nvSpPr>
        <p:spPr>
          <a:xfrm>
            <a:off x="484288" y="391632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File</a:t>
            </a:r>
            <a:r>
              <a:rPr lang="en-US" sz="3000"/>
              <a:t> Provisioner</a:t>
            </a:r>
          </a:p>
        </p:txBody>
      </p:sp>
      <p:sp>
        <p:nvSpPr>
          <p:cNvPr id="7" name="Oval 6">
            <a:extLst>
              <a:ext uri="{FF2B5EF4-FFF2-40B4-BE49-F238E27FC236}">
                <a16:creationId xmlns:a16="http://schemas.microsoft.com/office/drawing/2014/main" id="{174D183C-53D4-6C4A-82D6-4CA57711B807}"/>
              </a:ext>
            </a:extLst>
          </p:cNvPr>
          <p:cNvSpPr/>
          <p:nvPr/>
        </p:nvSpPr>
        <p:spPr>
          <a:xfrm>
            <a:off x="484288" y="5880183"/>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remote-exec</a:t>
            </a:r>
          </a:p>
          <a:p>
            <a:pPr algn="ctr"/>
            <a:r>
              <a:rPr lang="en-US" sz="3000"/>
              <a:t>Provisioner</a:t>
            </a:r>
          </a:p>
        </p:txBody>
      </p:sp>
      <p:sp>
        <p:nvSpPr>
          <p:cNvPr id="3" name="Rounded Rectangle 2">
            <a:extLst>
              <a:ext uri="{FF2B5EF4-FFF2-40B4-BE49-F238E27FC236}">
                <a16:creationId xmlns:a16="http://schemas.microsoft.com/office/drawing/2014/main" id="{77380778-0B91-2041-8D19-9B4B5F399296}"/>
              </a:ext>
            </a:extLst>
          </p:cNvPr>
          <p:cNvSpPr/>
          <p:nvPr/>
        </p:nvSpPr>
        <p:spPr>
          <a:xfrm>
            <a:off x="5474750" y="2369731"/>
            <a:ext cx="8999701"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 to Azure Bastion Host VM from Terraform CLI Terminal</a:t>
            </a:r>
          </a:p>
        </p:txBody>
      </p:sp>
      <p:sp>
        <p:nvSpPr>
          <p:cNvPr id="8" name="Rounded Rectangle 7">
            <a:extLst>
              <a:ext uri="{FF2B5EF4-FFF2-40B4-BE49-F238E27FC236}">
                <a16:creationId xmlns:a16="http://schemas.microsoft.com/office/drawing/2014/main" id="{2C70102D-FEFE-8E4A-AFF5-CC159A03A55A}"/>
              </a:ext>
            </a:extLst>
          </p:cNvPr>
          <p:cNvSpPr/>
          <p:nvPr/>
        </p:nvSpPr>
        <p:spPr>
          <a:xfrm>
            <a:off x="5369438" y="6230679"/>
            <a:ext cx="8999700"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 permissions </a:t>
            </a:r>
            <a:r>
              <a:rPr lang="en-US" sz="3000" err="1"/>
              <a:t>chmod</a:t>
            </a:r>
            <a:r>
              <a:rPr lang="en-US" sz="3000"/>
              <a:t> 400 to terraform-</a:t>
            </a:r>
            <a:r>
              <a:rPr lang="en-US" sz="3000" err="1"/>
              <a:t>azure.pem</a:t>
            </a:r>
            <a:r>
              <a:rPr lang="en-US" sz="3000"/>
              <a:t> after copied to Bastion Host VM</a:t>
            </a:r>
          </a:p>
        </p:txBody>
      </p:sp>
      <p:sp>
        <p:nvSpPr>
          <p:cNvPr id="9" name="Oval 8">
            <a:extLst>
              <a:ext uri="{FF2B5EF4-FFF2-40B4-BE49-F238E27FC236}">
                <a16:creationId xmlns:a16="http://schemas.microsoft.com/office/drawing/2014/main" id="{AA3AE65F-A81B-D541-87EE-DCEA4E11262E}"/>
              </a:ext>
            </a:extLst>
          </p:cNvPr>
          <p:cNvSpPr/>
          <p:nvPr/>
        </p:nvSpPr>
        <p:spPr>
          <a:xfrm>
            <a:off x="484288" y="2034172"/>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Connection Block</a:t>
            </a:r>
            <a:endParaRPr lang="en-US" sz="3000"/>
          </a:p>
        </p:txBody>
      </p:sp>
      <p:sp>
        <p:nvSpPr>
          <p:cNvPr id="10" name="Rounded Rectangle 9">
            <a:extLst>
              <a:ext uri="{FF2B5EF4-FFF2-40B4-BE49-F238E27FC236}">
                <a16:creationId xmlns:a16="http://schemas.microsoft.com/office/drawing/2014/main" id="{47056C60-F81F-0A4F-984E-1071FC743493}"/>
              </a:ext>
            </a:extLst>
          </p:cNvPr>
          <p:cNvSpPr/>
          <p:nvPr/>
        </p:nvSpPr>
        <p:spPr>
          <a:xfrm>
            <a:off x="5474750" y="4300205"/>
            <a:ext cx="8999701" cy="8207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Push terraform-</a:t>
            </a:r>
            <a:r>
              <a:rPr lang="en-US" sz="3000" err="1"/>
              <a:t>azure.pem</a:t>
            </a:r>
            <a:r>
              <a:rPr lang="en-US" sz="3000"/>
              <a:t> to Bastion Host VM</a:t>
            </a:r>
          </a:p>
        </p:txBody>
      </p:sp>
    </p:spTree>
    <p:extLst>
      <p:ext uri="{BB962C8B-B14F-4D97-AF65-F5344CB8AC3E}">
        <p14:creationId xmlns:p14="http://schemas.microsoft.com/office/powerpoint/2010/main" val="357151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8" grpId="0" animBg="1"/>
      <p:bldP spid="9" grpId="0" animBg="1"/>
      <p:bldP spid="1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239321" y="284526"/>
            <a:ext cx="3258791" cy="23842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891518" y="284526"/>
            <a:ext cx="10478298" cy="2384245"/>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3000"/>
              <a:t>File Provisioner is used to </a:t>
            </a:r>
            <a:r>
              <a:rPr lang="en-US" sz="3000">
                <a:solidFill>
                  <a:srgbClr val="FFFF00"/>
                </a:solidFill>
              </a:rPr>
              <a:t>copy files or directories </a:t>
            </a:r>
            <a:r>
              <a:rPr lang="en-US" sz="3000"/>
              <a:t>from the </a:t>
            </a:r>
            <a:r>
              <a:rPr lang="en-US" sz="3000">
                <a:solidFill>
                  <a:srgbClr val="FFFF00"/>
                </a:solidFill>
              </a:rPr>
              <a:t>machine executing Terraform </a:t>
            </a:r>
            <a:r>
              <a:rPr lang="en-US" sz="3000"/>
              <a:t>to the </a:t>
            </a:r>
            <a:r>
              <a:rPr lang="en-US" sz="3000">
                <a:solidFill>
                  <a:srgbClr val="FFFF00"/>
                </a:solidFill>
              </a:rPr>
              <a:t>newly created resource</a:t>
            </a:r>
            <a:r>
              <a:rPr lang="en-US" sz="3000"/>
              <a:t>.</a:t>
            </a:r>
          </a:p>
          <a:p>
            <a:pPr marL="342900" indent="-342900">
              <a:buFont typeface="Arial" panose="020B0604020202020204" pitchFamily="34" charset="0"/>
              <a:buChar char="•"/>
            </a:pPr>
            <a:r>
              <a:rPr lang="en-US" sz="3000"/>
              <a:t>The file provisioner supports both </a:t>
            </a:r>
            <a:r>
              <a:rPr lang="en-US" sz="3000" err="1">
                <a:solidFill>
                  <a:srgbClr val="FFFF00"/>
                </a:solidFill>
              </a:rPr>
              <a:t>ssh</a:t>
            </a:r>
            <a:r>
              <a:rPr lang="en-US" sz="3000"/>
              <a:t> and </a:t>
            </a:r>
            <a:r>
              <a:rPr lang="en-US" sz="3000" err="1">
                <a:solidFill>
                  <a:srgbClr val="FFFF00"/>
                </a:solidFill>
              </a:rPr>
              <a:t>winrm</a:t>
            </a:r>
            <a:r>
              <a:rPr lang="en-US" sz="3000"/>
              <a:t> type of connections</a:t>
            </a:r>
          </a:p>
        </p:txBody>
      </p:sp>
      <p:pic>
        <p:nvPicPr>
          <p:cNvPr id="8" name="Picture 7">
            <a:extLst>
              <a:ext uri="{FF2B5EF4-FFF2-40B4-BE49-F238E27FC236}">
                <a16:creationId xmlns:a16="http://schemas.microsoft.com/office/drawing/2014/main" id="{EE968583-2A04-6E47-97C5-04A1E9BB500A}"/>
              </a:ext>
            </a:extLst>
          </p:cNvPr>
          <p:cNvPicPr>
            <a:picLocks noChangeAspect="1"/>
          </p:cNvPicPr>
          <p:nvPr/>
        </p:nvPicPr>
        <p:blipFill>
          <a:blip r:embed="rId2"/>
          <a:stretch>
            <a:fillRect/>
          </a:stretch>
        </p:blipFill>
        <p:spPr>
          <a:xfrm>
            <a:off x="660400" y="3167911"/>
            <a:ext cx="13309600" cy="3403600"/>
          </a:xfrm>
          <a:prstGeom prst="rect">
            <a:avLst/>
          </a:prstGeom>
        </p:spPr>
      </p:pic>
    </p:spTree>
    <p:extLst>
      <p:ext uri="{BB962C8B-B14F-4D97-AF65-F5344CB8AC3E}">
        <p14:creationId xmlns:p14="http://schemas.microsoft.com/office/powerpoint/2010/main" val="41606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1828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1828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3000"/>
              <a:t>The </a:t>
            </a:r>
            <a:r>
              <a:rPr lang="en-IN" sz="3000">
                <a:solidFill>
                  <a:srgbClr val="FFFF00"/>
                </a:solidFill>
              </a:rPr>
              <a:t>remote-exec</a:t>
            </a:r>
            <a:r>
              <a:rPr lang="en-IN" sz="3000"/>
              <a:t> provisioner </a:t>
            </a:r>
            <a:r>
              <a:rPr lang="en-IN" sz="3000">
                <a:solidFill>
                  <a:srgbClr val="FFFF00"/>
                </a:solidFill>
              </a:rPr>
              <a:t>invokes a script on a remote resource </a:t>
            </a:r>
            <a:r>
              <a:rPr lang="en-IN" sz="3000"/>
              <a:t>after it is </a:t>
            </a:r>
            <a:r>
              <a:rPr lang="en-IN" sz="3000">
                <a:solidFill>
                  <a:srgbClr val="FFFF00"/>
                </a:solidFill>
              </a:rPr>
              <a:t>created</a:t>
            </a:r>
            <a:r>
              <a:rPr lang="en-IN" sz="3000"/>
              <a:t>. </a:t>
            </a:r>
          </a:p>
          <a:p>
            <a:pPr marL="342900" indent="-342900">
              <a:buFont typeface="Arial" panose="020B0604020202020204" pitchFamily="34" charset="0"/>
              <a:buChar char="•"/>
            </a:pPr>
            <a:r>
              <a:rPr lang="en-IN" sz="3000"/>
              <a:t>This can be used to </a:t>
            </a:r>
            <a:r>
              <a:rPr lang="en-IN" sz="3000">
                <a:solidFill>
                  <a:srgbClr val="FFFF00"/>
                </a:solidFill>
              </a:rPr>
              <a:t>run a configuration management tool</a:t>
            </a:r>
            <a:r>
              <a:rPr lang="en-IN" sz="3000"/>
              <a:t>, </a:t>
            </a:r>
            <a:r>
              <a:rPr lang="en-IN" sz="3000">
                <a:solidFill>
                  <a:srgbClr val="FFFF00"/>
                </a:solidFill>
              </a:rPr>
              <a:t>bootstrap</a:t>
            </a:r>
            <a:r>
              <a:rPr lang="en-IN" sz="3000"/>
              <a:t> into a cluster, etc. </a:t>
            </a:r>
            <a:endParaRPr lang="en-US" sz="3000"/>
          </a:p>
        </p:txBody>
      </p:sp>
      <p:pic>
        <p:nvPicPr>
          <p:cNvPr id="5" name="Picture 4">
            <a:extLst>
              <a:ext uri="{FF2B5EF4-FFF2-40B4-BE49-F238E27FC236}">
                <a16:creationId xmlns:a16="http://schemas.microsoft.com/office/drawing/2014/main" id="{AC7CFC08-FF0D-B94F-B2AB-745B9631176C}"/>
              </a:ext>
            </a:extLst>
          </p:cNvPr>
          <p:cNvPicPr>
            <a:picLocks noChangeAspect="1"/>
          </p:cNvPicPr>
          <p:nvPr/>
        </p:nvPicPr>
        <p:blipFill>
          <a:blip r:embed="rId2"/>
          <a:stretch>
            <a:fillRect/>
          </a:stretch>
        </p:blipFill>
        <p:spPr>
          <a:xfrm>
            <a:off x="304800" y="3472768"/>
            <a:ext cx="14020800" cy="3975100"/>
          </a:xfrm>
          <a:prstGeom prst="rect">
            <a:avLst/>
          </a:prstGeom>
        </p:spPr>
      </p:pic>
    </p:spTree>
    <p:extLst>
      <p:ext uri="{BB962C8B-B14F-4D97-AF65-F5344CB8AC3E}">
        <p14:creationId xmlns:p14="http://schemas.microsoft.com/office/powerpoint/2010/main" val="7740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Connection Block</a:t>
            </a:r>
          </a:p>
        </p:txBody>
      </p:sp>
      <p:sp>
        <p:nvSpPr>
          <p:cNvPr id="7" name="Rounded Rectangle 6">
            <a:extLst>
              <a:ext uri="{FF2B5EF4-FFF2-40B4-BE49-F238E27FC236}">
                <a16:creationId xmlns:a16="http://schemas.microsoft.com/office/drawing/2014/main" id="{920273A6-9C7B-FC44-8B3F-AA91C25C72FF}"/>
              </a:ext>
            </a:extLst>
          </p:cNvPr>
          <p:cNvSpPr/>
          <p:nvPr/>
        </p:nvSpPr>
        <p:spPr>
          <a:xfrm>
            <a:off x="3407093" y="996563"/>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Most provisioners require </a:t>
            </a:r>
            <a:r>
              <a:rPr lang="en-IN" sz="3000">
                <a:solidFill>
                  <a:srgbClr val="FFFF00"/>
                </a:solidFill>
              </a:rPr>
              <a:t>access</a:t>
            </a:r>
            <a:r>
              <a:rPr lang="en-IN" sz="3000"/>
              <a:t> to the </a:t>
            </a:r>
            <a:r>
              <a:rPr lang="en-IN" sz="3000">
                <a:solidFill>
                  <a:srgbClr val="FFFF00"/>
                </a:solidFill>
              </a:rPr>
              <a:t>remote resource </a:t>
            </a:r>
            <a:r>
              <a:rPr lang="en-IN" sz="3000"/>
              <a:t>via </a:t>
            </a:r>
            <a:r>
              <a:rPr lang="en-IN" sz="3000">
                <a:solidFill>
                  <a:srgbClr val="FFFF00"/>
                </a:solidFill>
              </a:rPr>
              <a:t>SSH</a:t>
            </a:r>
            <a:r>
              <a:rPr lang="en-IN" sz="3000"/>
              <a:t> or </a:t>
            </a:r>
            <a:r>
              <a:rPr lang="en-IN" sz="3000" err="1">
                <a:solidFill>
                  <a:srgbClr val="FFFF00"/>
                </a:solidFill>
              </a:rPr>
              <a:t>WinRM</a:t>
            </a:r>
            <a:r>
              <a:rPr lang="en-IN" sz="3000"/>
              <a:t>, and expect a nested </a:t>
            </a:r>
            <a:r>
              <a:rPr lang="en-IN" sz="3000">
                <a:solidFill>
                  <a:srgbClr val="FFFF00"/>
                </a:solidFill>
              </a:rPr>
              <a:t>connection block </a:t>
            </a:r>
            <a:r>
              <a:rPr lang="en-IN" sz="3000"/>
              <a:t>with details about how to </a:t>
            </a:r>
            <a:r>
              <a:rPr lang="en-IN" sz="3000">
                <a:solidFill>
                  <a:srgbClr val="FFFF00"/>
                </a:solidFill>
              </a:rPr>
              <a:t>connect</a:t>
            </a:r>
            <a:r>
              <a:rPr lang="en-IN" sz="3000"/>
              <a:t>.</a:t>
            </a:r>
            <a:endParaRPr lang="en-US" sz="3000"/>
          </a:p>
        </p:txBody>
      </p:sp>
      <p:sp>
        <p:nvSpPr>
          <p:cNvPr id="8" name="Rounded Rectangle 7">
            <a:extLst>
              <a:ext uri="{FF2B5EF4-FFF2-40B4-BE49-F238E27FC236}">
                <a16:creationId xmlns:a16="http://schemas.microsoft.com/office/drawing/2014/main" id="{55367CC0-F4FB-0747-99FD-67DB8A33DBA4}"/>
              </a:ext>
            </a:extLst>
          </p:cNvPr>
          <p:cNvSpPr/>
          <p:nvPr/>
        </p:nvSpPr>
        <p:spPr>
          <a:xfrm>
            <a:off x="3407092" y="2577587"/>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Expressions</a:t>
            </a:r>
            <a:r>
              <a:rPr lang="en-IN" sz="3000"/>
              <a:t> in connection blocks </a:t>
            </a:r>
            <a:r>
              <a:rPr lang="en-IN" sz="3000">
                <a:solidFill>
                  <a:srgbClr val="FFFF00"/>
                </a:solidFill>
              </a:rPr>
              <a:t>cannot</a:t>
            </a:r>
            <a:r>
              <a:rPr lang="en-IN" sz="3000"/>
              <a:t> refer to their parent resource by </a:t>
            </a:r>
            <a:r>
              <a:rPr lang="en-IN" sz="3000">
                <a:solidFill>
                  <a:srgbClr val="FFFF00"/>
                </a:solidFill>
              </a:rPr>
              <a:t>name</a:t>
            </a:r>
            <a:r>
              <a:rPr lang="en-IN" sz="3000"/>
              <a:t>. Instead, they can use the special </a:t>
            </a:r>
            <a:r>
              <a:rPr lang="en-IN" sz="3000">
                <a:solidFill>
                  <a:srgbClr val="FFFF00"/>
                </a:solidFill>
              </a:rPr>
              <a:t>self object.</a:t>
            </a:r>
            <a:endParaRPr lang="en-US" sz="3000">
              <a:solidFill>
                <a:srgbClr val="FFFF00"/>
              </a:solidFill>
            </a:endParaRPr>
          </a:p>
        </p:txBody>
      </p:sp>
      <p:sp>
        <p:nvSpPr>
          <p:cNvPr id="10" name="Rounded Rectangle 9">
            <a:extLst>
              <a:ext uri="{FF2B5EF4-FFF2-40B4-BE49-F238E27FC236}">
                <a16:creationId xmlns:a16="http://schemas.microsoft.com/office/drawing/2014/main" id="{71302EAE-32A3-CB4F-9BF5-BA31C37ACFF3}"/>
              </a:ext>
            </a:extLst>
          </p:cNvPr>
          <p:cNvSpPr/>
          <p:nvPr/>
        </p:nvSpPr>
        <p:spPr>
          <a:xfrm>
            <a:off x="164981" y="996563"/>
            <a:ext cx="2743200" cy="298333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Connection Block</a:t>
            </a:r>
          </a:p>
        </p:txBody>
      </p:sp>
      <p:pic>
        <p:nvPicPr>
          <p:cNvPr id="3" name="Picture 2">
            <a:extLst>
              <a:ext uri="{FF2B5EF4-FFF2-40B4-BE49-F238E27FC236}">
                <a16:creationId xmlns:a16="http://schemas.microsoft.com/office/drawing/2014/main" id="{626C0E8E-ECDD-154C-A0C5-FD1F85B05D15}"/>
              </a:ext>
            </a:extLst>
          </p:cNvPr>
          <p:cNvPicPr>
            <a:picLocks noChangeAspect="1"/>
          </p:cNvPicPr>
          <p:nvPr/>
        </p:nvPicPr>
        <p:blipFill>
          <a:blip r:embed="rId2"/>
          <a:stretch>
            <a:fillRect/>
          </a:stretch>
        </p:blipFill>
        <p:spPr>
          <a:xfrm>
            <a:off x="680485" y="4249706"/>
            <a:ext cx="12727171" cy="3018929"/>
          </a:xfrm>
          <a:prstGeom prst="rect">
            <a:avLst/>
          </a:prstGeom>
        </p:spPr>
      </p:pic>
    </p:spTree>
    <p:extLst>
      <p:ext uri="{BB962C8B-B14F-4D97-AF65-F5344CB8AC3E}">
        <p14:creationId xmlns:p14="http://schemas.microsoft.com/office/powerpoint/2010/main" val="40396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311090" y="916648"/>
            <a:ext cx="14008219" cy="108769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Terraform Null Resource</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11091" y="2294892"/>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If you need to run provisioners </a:t>
            </a:r>
            <a:r>
              <a:rPr lang="en-IN" sz="3000">
                <a:solidFill>
                  <a:srgbClr val="FFFF00"/>
                </a:solidFill>
              </a:rPr>
              <a:t>that aren't directly associated </a:t>
            </a:r>
            <a:r>
              <a:rPr lang="en-IN" sz="3000"/>
              <a:t>with a specific resource, you can associate them with a </a:t>
            </a:r>
            <a:r>
              <a:rPr lang="en-IN" sz="3000" err="1">
                <a:solidFill>
                  <a:srgbClr val="FFFF00"/>
                </a:solidFill>
              </a:rPr>
              <a:t>null_resource</a:t>
            </a:r>
            <a:r>
              <a:rPr lang="en-IN" sz="3000"/>
              <a:t>.</a:t>
            </a:r>
          </a:p>
        </p:txBody>
      </p:sp>
      <p:sp>
        <p:nvSpPr>
          <p:cNvPr id="12" name="Rounded Rectangle 11">
            <a:extLst>
              <a:ext uri="{FF2B5EF4-FFF2-40B4-BE49-F238E27FC236}">
                <a16:creationId xmlns:a16="http://schemas.microsoft.com/office/drawing/2014/main" id="{D74B5C45-5BF7-2F40-8AC7-314D6562B58C}"/>
              </a:ext>
            </a:extLst>
          </p:cNvPr>
          <p:cNvSpPr/>
          <p:nvPr/>
        </p:nvSpPr>
        <p:spPr>
          <a:xfrm>
            <a:off x="311091" y="3958784"/>
            <a:ext cx="14008218" cy="13536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Instances of </a:t>
            </a:r>
            <a:r>
              <a:rPr lang="en-US" sz="3000" err="1">
                <a:solidFill>
                  <a:srgbClr val="FFFF00"/>
                </a:solidFill>
              </a:rPr>
              <a:t>null_resource</a:t>
            </a:r>
            <a:r>
              <a:rPr lang="en-US" sz="3000">
                <a:solidFill>
                  <a:srgbClr val="FFFF00"/>
                </a:solidFill>
              </a:rPr>
              <a:t> </a:t>
            </a:r>
            <a:r>
              <a:rPr lang="en-US" sz="3000"/>
              <a:t>are treated like normal resources, but they </a:t>
            </a:r>
            <a:r>
              <a:rPr lang="en-US" sz="3000">
                <a:solidFill>
                  <a:srgbClr val="FFFF00"/>
                </a:solidFill>
              </a:rPr>
              <a:t>don't do anything.</a:t>
            </a:r>
            <a:r>
              <a:rPr lang="en-US" sz="3000"/>
              <a:t> </a:t>
            </a:r>
          </a:p>
        </p:txBody>
      </p:sp>
      <p:sp>
        <p:nvSpPr>
          <p:cNvPr id="13" name="Rounded Rectangle 12">
            <a:extLst>
              <a:ext uri="{FF2B5EF4-FFF2-40B4-BE49-F238E27FC236}">
                <a16:creationId xmlns:a16="http://schemas.microsoft.com/office/drawing/2014/main" id="{38E6C3CD-B539-FC45-A037-C0CE10DDB120}"/>
              </a:ext>
            </a:extLst>
          </p:cNvPr>
          <p:cNvSpPr/>
          <p:nvPr/>
        </p:nvSpPr>
        <p:spPr>
          <a:xfrm>
            <a:off x="311090" y="5617463"/>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Same as other resource, you can configure </a:t>
            </a:r>
            <a:r>
              <a:rPr lang="en-US" sz="3000">
                <a:solidFill>
                  <a:srgbClr val="FFFF00"/>
                </a:solidFill>
              </a:rPr>
              <a:t>provisioners</a:t>
            </a:r>
            <a:r>
              <a:rPr lang="en-US" sz="3000"/>
              <a:t> and </a:t>
            </a:r>
            <a:r>
              <a:rPr lang="en-US" sz="3000">
                <a:solidFill>
                  <a:srgbClr val="FFFF00"/>
                </a:solidFill>
              </a:rPr>
              <a:t>connection details</a:t>
            </a:r>
            <a:r>
              <a:rPr lang="en-US" sz="3000"/>
              <a:t> on a </a:t>
            </a:r>
            <a:r>
              <a:rPr lang="en-US" sz="3000" err="1"/>
              <a:t>null_resource</a:t>
            </a:r>
            <a:r>
              <a:rPr lang="en-US" sz="3000"/>
              <a:t>. </a:t>
            </a:r>
          </a:p>
        </p:txBody>
      </p:sp>
    </p:spTree>
    <p:extLst>
      <p:ext uri="{BB962C8B-B14F-4D97-AF65-F5344CB8AC3E}">
        <p14:creationId xmlns:p14="http://schemas.microsoft.com/office/powerpoint/2010/main" val="3337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a:t>The </a:t>
            </a:r>
            <a:r>
              <a:rPr lang="en-IN" sz="2500">
                <a:solidFill>
                  <a:srgbClr val="FFFF00"/>
                </a:solidFill>
              </a:rPr>
              <a:t>local-exec </a:t>
            </a:r>
            <a:r>
              <a:rPr lang="en-IN" sz="2500"/>
              <a:t>provisioner </a:t>
            </a:r>
            <a:r>
              <a:rPr lang="en-IN" sz="2500">
                <a:solidFill>
                  <a:srgbClr val="FFFF00"/>
                </a:solidFill>
              </a:rPr>
              <a:t>invokes a local executable </a:t>
            </a:r>
            <a:r>
              <a:rPr lang="en-IN" sz="2500"/>
              <a:t>after a resource is </a:t>
            </a:r>
            <a:r>
              <a:rPr lang="en-IN" sz="2500">
                <a:solidFill>
                  <a:srgbClr val="FFFF00"/>
                </a:solidFill>
              </a:rPr>
              <a:t>created</a:t>
            </a:r>
            <a:r>
              <a:rPr lang="en-IN" sz="2500"/>
              <a:t>. </a:t>
            </a:r>
          </a:p>
          <a:p>
            <a:pPr marL="342900" indent="-342900">
              <a:buFont typeface="Arial" panose="020B0604020202020204" pitchFamily="34" charset="0"/>
              <a:buChar char="•"/>
            </a:pPr>
            <a:r>
              <a:rPr lang="en-IN" sz="2500"/>
              <a:t>This invokes a </a:t>
            </a:r>
            <a:r>
              <a:rPr lang="en-IN" sz="2500">
                <a:solidFill>
                  <a:srgbClr val="FFFF00"/>
                </a:solidFill>
              </a:rPr>
              <a:t>process on the machine running Terraform</a:t>
            </a:r>
            <a:r>
              <a:rPr lang="en-IN" sz="2500"/>
              <a:t>, not on the resource. </a:t>
            </a:r>
            <a:endParaRPr lang="en-US" sz="250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Destroy Time Provisioner (when = destroy)</a:t>
            </a:r>
          </a:p>
        </p:txBody>
      </p:sp>
    </p:spTree>
    <p:extLst>
      <p:ext uri="{BB962C8B-B14F-4D97-AF65-F5344CB8AC3E}">
        <p14:creationId xmlns:p14="http://schemas.microsoft.com/office/powerpoint/2010/main" val="35019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138CC4"/>
                </a:solidFill>
              </a:rPr>
              <a:t>(using Portal)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190065D-91CB-C14C-A8B6-B1942180ABA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4</a:t>
            </a:r>
          </a:p>
        </p:txBody>
      </p:sp>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9279" y="219693"/>
            <a:ext cx="1725162" cy="1725162"/>
          </a:xfrm>
          <a:prstGeom prst="rect">
            <a:avLst/>
          </a:prstGeom>
        </p:spPr>
      </p:pic>
    </p:spTree>
    <p:extLst>
      <p:ext uri="{BB962C8B-B14F-4D97-AF65-F5344CB8AC3E}">
        <p14:creationId xmlns:p14="http://schemas.microsoft.com/office/powerpoint/2010/main" val="21828829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274099" y="60733"/>
            <a:ext cx="12432744" cy="586365"/>
          </a:xfrm>
        </p:spPr>
        <p:txBody>
          <a:bodyPr>
            <a:noAutofit/>
          </a:bodyPr>
          <a:lstStyle/>
          <a:p>
            <a:r>
              <a:rPr lang="en-US" sz="4000" b="1"/>
              <a:t>Azure Standard Load Balancer</a:t>
            </a:r>
          </a:p>
        </p:txBody>
      </p:sp>
      <p:sp>
        <p:nvSpPr>
          <p:cNvPr id="5" name="Rectangle 4">
            <a:extLst>
              <a:ext uri="{FF2B5EF4-FFF2-40B4-BE49-F238E27FC236}">
                <a16:creationId xmlns:a16="http://schemas.microsoft.com/office/drawing/2014/main" id="{91C6F41A-8C34-4244-823B-AA7357D6552E}"/>
              </a:ext>
            </a:extLst>
          </p:cNvPr>
          <p:cNvSpPr/>
          <p:nvPr/>
        </p:nvSpPr>
        <p:spPr>
          <a:xfrm>
            <a:off x="3256133" y="912472"/>
            <a:ext cx="110869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7279208" y="1171058"/>
            <a:ext cx="6469578"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5889" y="9653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471" y="1161259"/>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066282" y="1051420"/>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8280639" y="1340589"/>
            <a:ext cx="1673728" cy="369332"/>
          </a:xfrm>
          <a:prstGeom prst="rect">
            <a:avLst/>
          </a:prstGeom>
          <a:noFill/>
        </p:spPr>
        <p:txBody>
          <a:bodyPr wrap="square" rtlCol="0">
            <a:spAutoFit/>
          </a:bodyPr>
          <a:lstStyle/>
          <a:p>
            <a:r>
              <a:rPr lang="en-US" sz="1800"/>
              <a:t>Virtual Network</a:t>
            </a:r>
          </a:p>
        </p:txBody>
      </p:sp>
      <p:sp>
        <p:nvSpPr>
          <p:cNvPr id="29" name="Rectangle 28">
            <a:extLst>
              <a:ext uri="{FF2B5EF4-FFF2-40B4-BE49-F238E27FC236}">
                <a16:creationId xmlns:a16="http://schemas.microsoft.com/office/drawing/2014/main" id="{4B4EC0F7-E117-114E-BEF9-D6E7393FDB87}"/>
              </a:ext>
            </a:extLst>
          </p:cNvPr>
          <p:cNvSpPr/>
          <p:nvPr/>
        </p:nvSpPr>
        <p:spPr>
          <a:xfrm>
            <a:off x="9221624" y="2177481"/>
            <a:ext cx="3645897" cy="443017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4412" y="2231071"/>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023162" y="2270221"/>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15" y="3478170"/>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436726" y="7136362"/>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1145034" y="5430091"/>
            <a:ext cx="1615489" cy="369332"/>
          </a:xfrm>
          <a:prstGeom prst="rect">
            <a:avLst/>
          </a:prstGeom>
          <a:noFill/>
        </p:spPr>
        <p:txBody>
          <a:bodyPr wrap="square" rtlCol="0">
            <a:spAutoFit/>
          </a:bodyPr>
          <a:lstStyle/>
          <a:p>
            <a:r>
              <a:rPr lang="en-US" sz="1800" b="1">
                <a:solidFill>
                  <a:srgbClr val="C00000"/>
                </a:solidFill>
              </a:rPr>
              <a:t>SSH Port 2022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10029889" y="2924470"/>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70935" y="5635310"/>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286256" y="6411299"/>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73563" y="5633798"/>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5337198" y="6458511"/>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7339" y="6156162"/>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4286648" y="6022076"/>
            <a:ext cx="1386915"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6450119" y="3528123"/>
            <a:ext cx="3579770" cy="24939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408940" y="6334354"/>
            <a:ext cx="864532" cy="369332"/>
          </a:xfrm>
          <a:prstGeom prst="rect">
            <a:avLst/>
          </a:prstGeom>
          <a:noFill/>
        </p:spPr>
        <p:txBody>
          <a:bodyPr wrap="square" rtlCol="0">
            <a:spAutoFit/>
          </a:bodyPr>
          <a:lstStyle/>
          <a:p>
            <a:r>
              <a:rPr lang="en-US" sz="1800">
                <a:solidFill>
                  <a:srgbClr val="00B0F0"/>
                </a:solidFill>
              </a:rPr>
              <a:t>Port 80</a:t>
            </a:r>
          </a:p>
        </p:txBody>
      </p:sp>
      <p:sp>
        <p:nvSpPr>
          <p:cNvPr id="7" name="Rounded Rectangle 6">
            <a:extLst>
              <a:ext uri="{FF2B5EF4-FFF2-40B4-BE49-F238E27FC236}">
                <a16:creationId xmlns:a16="http://schemas.microsoft.com/office/drawing/2014/main" id="{7A5DB49D-FDC4-3148-9F3D-9EA843338F7D}"/>
              </a:ext>
            </a:extLst>
          </p:cNvPr>
          <p:cNvSpPr/>
          <p:nvPr/>
        </p:nvSpPr>
        <p:spPr>
          <a:xfrm>
            <a:off x="5385894" y="4569774"/>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0720" y="4694032"/>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5390333" y="5120835"/>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p:cNvCxnSpPr>
          <p:nvPr/>
        </p:nvCxnSpPr>
        <p:spPr>
          <a:xfrm rot="16200000" flipH="1">
            <a:off x="1451178" y="3823007"/>
            <a:ext cx="1397206" cy="253633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cxnSpLocks/>
            <a:stCxn id="9" idx="3"/>
            <a:endCxn id="82" idx="1"/>
          </p:cNvCxnSpPr>
          <p:nvPr/>
        </p:nvCxnSpPr>
        <p:spPr>
          <a:xfrm>
            <a:off x="6270620" y="4928982"/>
            <a:ext cx="3780831" cy="300883"/>
          </a:xfrm>
          <a:prstGeom prst="bentConnector3">
            <a:avLst>
              <a:gd name="adj1" fmla="val 3425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8161035" y="4894758"/>
            <a:ext cx="997637" cy="369332"/>
          </a:xfrm>
          <a:prstGeom prst="rect">
            <a:avLst/>
          </a:prstGeom>
          <a:noFill/>
        </p:spPr>
        <p:txBody>
          <a:bodyPr wrap="square" rtlCol="0">
            <a:spAutoFit/>
          </a:bodyPr>
          <a:lstStyle/>
          <a:p>
            <a:r>
              <a:rPr lang="en-US" sz="1800" b="1">
                <a:solidFill>
                  <a:srgbClr val="C00000"/>
                </a:solidFill>
              </a:rPr>
              <a:t>Port 22</a:t>
            </a:r>
          </a:p>
        </p:txBody>
      </p:sp>
      <p:grpSp>
        <p:nvGrpSpPr>
          <p:cNvPr id="80" name="Group 79">
            <a:extLst>
              <a:ext uri="{FF2B5EF4-FFF2-40B4-BE49-F238E27FC236}">
                <a16:creationId xmlns:a16="http://schemas.microsoft.com/office/drawing/2014/main" id="{A5FA8A80-1FEE-B74A-8630-80F0E8444F32}"/>
              </a:ext>
            </a:extLst>
          </p:cNvPr>
          <p:cNvGrpSpPr/>
          <p:nvPr/>
        </p:nvGrpSpPr>
        <p:grpSpPr>
          <a:xfrm>
            <a:off x="10051451" y="4626212"/>
            <a:ext cx="2396698" cy="1189017"/>
            <a:chOff x="10449574" y="1664758"/>
            <a:chExt cx="2396698" cy="1189017"/>
          </a:xfrm>
        </p:grpSpPr>
        <p:sp>
          <p:nvSpPr>
            <p:cNvPr id="82" name="Rounded Rectangle 81">
              <a:extLst>
                <a:ext uri="{FF2B5EF4-FFF2-40B4-BE49-F238E27FC236}">
                  <a16:creationId xmlns:a16="http://schemas.microsoft.com/office/drawing/2014/main" id="{4C1296A0-9B62-0A47-B1BC-F177BCA48A33}"/>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D843190F-22FB-5441-BB72-AA2CE54D7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401AD8A8-323C-6642-B822-2F867C953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A33D79A2-6B98-DE43-9D8D-C095036B0F46}"/>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6CF4C4C7-2233-034E-BE49-775B5C09FED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60A76C0D-0070-C24D-B078-747D91CCC891}"/>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28E1A5C7-D4BB-1E43-992A-EBD30A7DDA68}"/>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E74E09E0-32BF-2143-8632-F61D6FEAAC0E}"/>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cxnSp>
        <p:nvCxnSpPr>
          <p:cNvPr id="99" name="Straight Arrow Connector 98">
            <a:extLst>
              <a:ext uri="{FF2B5EF4-FFF2-40B4-BE49-F238E27FC236}">
                <a16:creationId xmlns:a16="http://schemas.microsoft.com/office/drawing/2014/main" id="{79EC3BC4-34F1-F04A-85FF-20799FF6111F}"/>
              </a:ext>
            </a:extLst>
          </p:cNvPr>
          <p:cNvCxnSpPr>
            <a:cxnSpLocks/>
            <a:stCxn id="40" idx="3"/>
            <a:endCxn id="82" idx="1"/>
          </p:cNvCxnSpPr>
          <p:nvPr/>
        </p:nvCxnSpPr>
        <p:spPr>
          <a:xfrm flipV="1">
            <a:off x="6450119" y="5229865"/>
            <a:ext cx="3601332" cy="7922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62E353C8-1199-E346-9DBC-703473067C8F}"/>
              </a:ext>
            </a:extLst>
          </p:cNvPr>
          <p:cNvCxnSpPr>
            <a:cxnSpLocks/>
            <a:endCxn id="20" idx="1"/>
          </p:cNvCxnSpPr>
          <p:nvPr/>
        </p:nvCxnSpPr>
        <p:spPr>
          <a:xfrm flipV="1">
            <a:off x="6270620" y="3528123"/>
            <a:ext cx="3759269" cy="1244310"/>
          </a:xfrm>
          <a:prstGeom prst="bentConnector3">
            <a:avLst>
              <a:gd name="adj1" fmla="val 3529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8171606-975F-C144-8788-C68BC1D753CF}"/>
              </a:ext>
            </a:extLst>
          </p:cNvPr>
          <p:cNvSpPr txBox="1"/>
          <p:nvPr/>
        </p:nvSpPr>
        <p:spPr>
          <a:xfrm>
            <a:off x="1405694" y="3678450"/>
            <a:ext cx="1615489" cy="369332"/>
          </a:xfrm>
          <a:prstGeom prst="rect">
            <a:avLst/>
          </a:prstGeom>
          <a:noFill/>
        </p:spPr>
        <p:txBody>
          <a:bodyPr wrap="square" rtlCol="0">
            <a:spAutoFit/>
          </a:bodyPr>
          <a:lstStyle/>
          <a:p>
            <a:r>
              <a:rPr lang="en-US" sz="1800" b="1">
                <a:solidFill>
                  <a:srgbClr val="00B050"/>
                </a:solidFill>
              </a:rPr>
              <a:t>SSH Port 1022</a:t>
            </a:r>
          </a:p>
        </p:txBody>
      </p:sp>
      <p:sp>
        <p:nvSpPr>
          <p:cNvPr id="103" name="TextBox 102">
            <a:extLst>
              <a:ext uri="{FF2B5EF4-FFF2-40B4-BE49-F238E27FC236}">
                <a16:creationId xmlns:a16="http://schemas.microsoft.com/office/drawing/2014/main" id="{C1095615-D205-5544-86DA-29ECA48C9249}"/>
              </a:ext>
            </a:extLst>
          </p:cNvPr>
          <p:cNvSpPr txBox="1"/>
          <p:nvPr/>
        </p:nvSpPr>
        <p:spPr>
          <a:xfrm>
            <a:off x="8297422" y="3158791"/>
            <a:ext cx="997637" cy="369332"/>
          </a:xfrm>
          <a:prstGeom prst="rect">
            <a:avLst/>
          </a:prstGeom>
          <a:noFill/>
        </p:spPr>
        <p:txBody>
          <a:bodyPr wrap="square" rtlCol="0">
            <a:spAutoFit/>
          </a:bodyPr>
          <a:lstStyle/>
          <a:p>
            <a:r>
              <a:rPr lang="en-US" sz="1800" b="1">
                <a:solidFill>
                  <a:srgbClr val="00B050"/>
                </a:solidFill>
              </a:rPr>
              <a:t>Port 22</a:t>
            </a:r>
          </a:p>
        </p:txBody>
      </p:sp>
      <p:cxnSp>
        <p:nvCxnSpPr>
          <p:cNvPr id="60" name="Elbow Connector 59">
            <a:extLst>
              <a:ext uri="{FF2B5EF4-FFF2-40B4-BE49-F238E27FC236}">
                <a16:creationId xmlns:a16="http://schemas.microsoft.com/office/drawing/2014/main" id="{05D6A274-701D-7E46-8F6A-489E0EE1385E}"/>
              </a:ext>
            </a:extLst>
          </p:cNvPr>
          <p:cNvCxnSpPr>
            <a:stCxn id="49" idx="3"/>
            <a:endCxn id="152" idx="1"/>
          </p:cNvCxnSpPr>
          <p:nvPr/>
        </p:nvCxnSpPr>
        <p:spPr>
          <a:xfrm flipV="1">
            <a:off x="1315292" y="6043167"/>
            <a:ext cx="2155643" cy="626972"/>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1C4EFBC-02CB-7445-B217-A847B418C0DC}"/>
              </a:ext>
            </a:extLst>
          </p:cNvPr>
          <p:cNvSpPr txBox="1"/>
          <p:nvPr/>
        </p:nvSpPr>
        <p:spPr>
          <a:xfrm>
            <a:off x="552981" y="3225811"/>
            <a:ext cx="747320" cy="338554"/>
          </a:xfrm>
          <a:prstGeom prst="rect">
            <a:avLst/>
          </a:prstGeom>
          <a:noFill/>
        </p:spPr>
        <p:txBody>
          <a:bodyPr wrap="none" rtlCol="0">
            <a:spAutoFit/>
          </a:bodyPr>
          <a:lstStyle/>
          <a:p>
            <a:pPr algn="ctr"/>
            <a:r>
              <a:rPr lang="en-US" sz="1600" b="1"/>
              <a:t>Admin</a:t>
            </a:r>
          </a:p>
        </p:txBody>
      </p:sp>
      <p:cxnSp>
        <p:nvCxnSpPr>
          <p:cNvPr id="62" name="Elbow Connector 61">
            <a:extLst>
              <a:ext uri="{FF2B5EF4-FFF2-40B4-BE49-F238E27FC236}">
                <a16:creationId xmlns:a16="http://schemas.microsoft.com/office/drawing/2014/main" id="{502D210D-3DA1-4041-9518-E63796F64950}"/>
              </a:ext>
            </a:extLst>
          </p:cNvPr>
          <p:cNvCxnSpPr>
            <a:cxnSpLocks/>
            <a:endCxn id="152" idx="0"/>
          </p:cNvCxnSpPr>
          <p:nvPr/>
        </p:nvCxnSpPr>
        <p:spPr>
          <a:xfrm>
            <a:off x="1338815" y="4007803"/>
            <a:ext cx="2539977" cy="162750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EA892D5F-5000-234E-96FB-1C04CFDF91E1}"/>
              </a:ext>
            </a:extLst>
          </p:cNvPr>
          <p:cNvCxnSpPr>
            <a:cxnSpLocks/>
          </p:cNvCxnSpPr>
          <p:nvPr/>
        </p:nvCxnSpPr>
        <p:spPr>
          <a:xfrm flipV="1">
            <a:off x="4293618" y="5042060"/>
            <a:ext cx="1492112" cy="871469"/>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374FAE4B-3DDC-D848-8493-3E9D984B334B}"/>
              </a:ext>
            </a:extLst>
          </p:cNvPr>
          <p:cNvCxnSpPr/>
          <p:nvPr/>
        </p:nvCxnSpPr>
        <p:spPr>
          <a:xfrm flipV="1">
            <a:off x="4247036" y="4795489"/>
            <a:ext cx="1584241" cy="972404"/>
          </a:xfrm>
          <a:prstGeom prst="bentConnector3">
            <a:avLst>
              <a:gd name="adj1" fmla="val 3120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down)">
                                      <p:cBhvr>
                                        <p:cTn id="50" dur="500"/>
                                        <p:tgtEl>
                                          <p:spTgt spid="1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wipe(down)">
                                      <p:cBhvr>
                                        <p:cTn id="55" dur="500"/>
                                        <p:tgtEl>
                                          <p:spTgt spid="1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down)">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58"/>
                                        </p:tgtEl>
                                        <p:attrNameLst>
                                          <p:attrName>style.visibility</p:attrName>
                                        </p:attrNameLst>
                                      </p:cBhvr>
                                      <p:to>
                                        <p:strVal val="visible"/>
                                      </p:to>
                                    </p:set>
                                    <p:animEffect transition="in" filter="wipe(down)">
                                      <p:cBhvr>
                                        <p:cTn id="69" dur="500"/>
                                        <p:tgtEl>
                                          <p:spTgt spid="158"/>
                                        </p:tgtEl>
                                      </p:cBhvr>
                                    </p:animEffect>
                                  </p:childTnLst>
                                </p:cTn>
                              </p:par>
                              <p:par>
                                <p:cTn id="70" presetID="22" presetClass="entr" presetSubtype="4"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par>
                                <p:cTn id="73" presetID="22" presetClass="entr" presetSubtype="4"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wipe(down)">
                                      <p:cBhvr>
                                        <p:cTn id="75" dur="500"/>
                                        <p:tgtEl>
                                          <p:spTgt spid="73"/>
                                        </p:tgtEl>
                                      </p:cBhvr>
                                    </p:animEffect>
                                  </p:childTnLst>
                                </p:cTn>
                              </p:par>
                              <p:par>
                                <p:cTn id="76" presetID="22" presetClass="entr" presetSubtype="4"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par>
                                <p:cTn id="79" presetID="22" presetClass="entr" presetSubtype="4"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wipe(down)">
                                      <p:cBhvr>
                                        <p:cTn id="81" dur="500"/>
                                        <p:tgtEl>
                                          <p:spTgt spid="9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down)">
                                      <p:cBhvr>
                                        <p:cTn id="89" dur="500"/>
                                        <p:tgtEl>
                                          <p:spTgt spid="7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wipe(down)">
                                      <p:cBhvr>
                                        <p:cTn id="94" dur="500"/>
                                        <p:tgtEl>
                                          <p:spTgt spid="108"/>
                                        </p:tgtEl>
                                      </p:cBhvr>
                                    </p:animEffect>
                                  </p:childTnLst>
                                </p:cTn>
                              </p:par>
                              <p:par>
                                <p:cTn id="95" presetID="2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par>
                                <p:cTn id="101" presetID="2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down)">
                                      <p:cBhvr>
                                        <p:cTn id="103" dur="500"/>
                                        <p:tgtEl>
                                          <p:spTgt spid="6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wipe(down)">
                                      <p:cBhvr>
                                        <p:cTn id="106" dur="500"/>
                                        <p:tgtEl>
                                          <p:spTgt spid="102"/>
                                        </p:tgtEl>
                                      </p:cBhvr>
                                    </p:animEffect>
                                  </p:childTnLst>
                                </p:cTn>
                              </p:par>
                              <p:par>
                                <p:cTn id="107" presetID="22" presetClass="entr" presetSubtype="4"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wipe(down)">
                                      <p:cBhvr>
                                        <p:cTn id="109" dur="500"/>
                                        <p:tgtEl>
                                          <p:spTgt spid="7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wipe(down)">
                                      <p:cBhvr>
                                        <p:cTn id="112" dur="5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down)">
                                      <p:cBhvr>
                                        <p:cTn id="120" dur="500"/>
                                        <p:tgtEl>
                                          <p:spTgt spid="22"/>
                                        </p:tgtEl>
                                      </p:cBhvr>
                                    </p:animEffect>
                                  </p:childTnLst>
                                </p:cTn>
                              </p:par>
                              <p:par>
                                <p:cTn id="121" presetID="22" presetClass="entr" presetSubtype="4" fill="hold"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down)">
                                      <p:cBhvr>
                                        <p:cTn id="123" dur="500"/>
                                        <p:tgtEl>
                                          <p:spTgt spid="104"/>
                                        </p:tgtEl>
                                      </p:cBhvr>
                                    </p:animEffect>
                                  </p:childTnLst>
                                </p:cTn>
                              </p:par>
                              <p:par>
                                <p:cTn id="124" presetID="22" presetClass="entr" presetSubtype="4" fill="hold" nodeType="with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down)">
                                      <p:cBhvr>
                                        <p:cTn id="126" dur="500"/>
                                        <p:tgtEl>
                                          <p:spTgt spid="25"/>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wipe(down)">
                                      <p:cBhvr>
                                        <p:cTn id="12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29" grpId="0" animBg="1"/>
      <p:bldP spid="36" grpId="0"/>
      <p:bldP spid="81" grpId="0"/>
      <p:bldP spid="22" grpId="0"/>
      <p:bldP spid="153" grpId="0"/>
      <p:bldP spid="154" grpId="0"/>
      <p:bldP spid="158" grpId="0"/>
      <p:bldP spid="7" grpId="0" animBg="1"/>
      <p:bldP spid="74" grpId="0"/>
      <p:bldP spid="87" grpId="0"/>
      <p:bldP spid="102" grpId="0"/>
      <p:bldP spid="103" grpId="0"/>
      <p:bldP spid="10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4800" cy="42048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6" name="TextBox 5">
            <a:extLst>
              <a:ext uri="{FF2B5EF4-FFF2-40B4-BE49-F238E27FC236}">
                <a16:creationId xmlns:a16="http://schemas.microsoft.com/office/drawing/2014/main" id="{AE1FB776-78ED-DE48-8B10-2E5E878D6029}"/>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2" name="Oval 11">
            <a:extLst>
              <a:ext uri="{FF2B5EF4-FFF2-40B4-BE49-F238E27FC236}">
                <a16:creationId xmlns:a16="http://schemas.microsoft.com/office/drawing/2014/main" id="{E4AAFDDA-9351-2545-87A2-7A0F5CFC50B0}"/>
              </a:ext>
            </a:extLst>
          </p:cNvPr>
          <p:cNvSpPr/>
          <p:nvPr/>
        </p:nvSpPr>
        <p:spPr>
          <a:xfrm>
            <a:off x="4943895" y="1097248"/>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pic>
        <p:nvPicPr>
          <p:cNvPr id="13" name="Graphic 12">
            <a:extLst>
              <a:ext uri="{FF2B5EF4-FFF2-40B4-BE49-F238E27FC236}">
                <a16:creationId xmlns:a16="http://schemas.microsoft.com/office/drawing/2014/main" id="{93E8EC24-3EFD-484F-98F7-5B4BB5A043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7" name="TextBox 6">
            <a:extLst>
              <a:ext uri="{FF2B5EF4-FFF2-40B4-BE49-F238E27FC236}">
                <a16:creationId xmlns:a16="http://schemas.microsoft.com/office/drawing/2014/main" id="{A839B7B2-D3F9-F34B-B39D-B6A16993A200}"/>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79702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32658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down)">
                                      <p:cBhvr>
                                        <p:cTn id="60" dur="500"/>
                                        <p:tgtEl>
                                          <p:spTgt spid="46"/>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par>
                                <p:cTn id="76" presetID="22" presetClass="entr" presetSubtype="4"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down)">
                                      <p:cBhvr>
                                        <p:cTn id="78" dur="500"/>
                                        <p:tgtEl>
                                          <p:spTgt spid="58"/>
                                        </p:tgtEl>
                                      </p:cBhvr>
                                    </p:animEffect>
                                  </p:childTnLst>
                                </p:cTn>
                              </p:par>
                              <p:par>
                                <p:cTn id="79" presetID="2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down)">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54"/>
                                        </p:tgtEl>
                                        <p:attrNameLst>
                                          <p:attrName>style.visibility</p:attrName>
                                        </p:attrNameLst>
                                      </p:cBhvr>
                                      <p:to>
                                        <p:strVal val="visible"/>
                                      </p:to>
                                    </p:set>
                                    <p:animEffect transition="in" filter="wipe(down)">
                                      <p:cBhvr>
                                        <p:cTn id="97" dur="500"/>
                                        <p:tgtEl>
                                          <p:spTgt spid="154"/>
                                        </p:tgtEl>
                                      </p:cBhvr>
                                    </p:animEffect>
                                  </p:childTnLst>
                                </p:cTn>
                              </p:par>
                              <p:par>
                                <p:cTn id="98" presetID="22" presetClass="entr" presetSubtype="4" fill="hold"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down)">
                                      <p:cBhvr>
                                        <p:cTn id="100" dur="500"/>
                                        <p:tgtEl>
                                          <p:spTgt spid="15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animEffect transition="in" filter="wipe(down)">
                                      <p:cBhvr>
                                        <p:cTn id="103" dur="500"/>
                                        <p:tgtEl>
                                          <p:spTgt spid="15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down)">
                                      <p:cBhvr>
                                        <p:cTn id="108" dur="500"/>
                                        <p:tgtEl>
                                          <p:spTgt spid="4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down)">
                                      <p:cBhvr>
                                        <p:cTn id="114" dur="500"/>
                                        <p:tgtEl>
                                          <p:spTgt spid="158"/>
                                        </p:tgtEl>
                                      </p:cBhvr>
                                    </p:animEffect>
                                  </p:childTnLst>
                                </p:cTn>
                              </p:par>
                              <p:par>
                                <p:cTn id="115" presetID="22" presetClass="entr" presetSubtype="4"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ipe(down)">
                                      <p:cBhvr>
                                        <p:cTn id="117" dur="500"/>
                                        <p:tgtEl>
                                          <p:spTgt spid="67"/>
                                        </p:tgtEl>
                                      </p:cBhvr>
                                    </p:animEffect>
                                  </p:childTnLst>
                                </p:cTn>
                              </p:par>
                              <p:par>
                                <p:cTn id="118" presetID="22" presetClass="entr" presetSubtype="4"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ipe(down)">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42"/>
                                        </p:tgtEl>
                                        <p:attrNameLst>
                                          <p:attrName>style.visibility</p:attrName>
                                        </p:attrNameLst>
                                      </p:cBhvr>
                                      <p:to>
                                        <p:strVal val="visible"/>
                                      </p:to>
                                    </p:set>
                                    <p:animEffect transition="in" filter="wipe(down)">
                                      <p:cBhvr>
                                        <p:cTn id="128" dur="500"/>
                                        <p:tgtEl>
                                          <p:spTgt spid="142"/>
                                        </p:tgtEl>
                                      </p:cBhvr>
                                    </p:animEffect>
                                  </p:childTnLst>
                                </p:cTn>
                              </p:par>
                              <p:par>
                                <p:cTn id="129" presetID="22" presetClass="entr" presetSubtype="4"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down)">
                                      <p:cBhvr>
                                        <p:cTn id="131" dur="500"/>
                                        <p:tgtEl>
                                          <p:spTgt spid="7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wipe(down)">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down)">
                                      <p:cBhvr>
                                        <p:cTn id="139" dur="500"/>
                                        <p:tgtEl>
                                          <p:spTgt spid="78"/>
                                        </p:tgtEl>
                                      </p:cBhvr>
                                    </p:animEffect>
                                  </p:childTnLst>
                                </p:cTn>
                              </p:par>
                              <p:par>
                                <p:cTn id="140" presetID="22" presetClass="entr" presetSubtype="4"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wipe(down)">
                                      <p:cBhvr>
                                        <p:cTn id="142" dur="500"/>
                                        <p:tgtEl>
                                          <p:spTgt spid="97"/>
                                        </p:tgtEl>
                                      </p:cBhvr>
                                    </p:animEffect>
                                  </p:childTnLst>
                                </p:cTn>
                              </p:par>
                              <p:par>
                                <p:cTn id="143" presetID="22" presetClass="entr" presetSubtype="4"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95"/>
                                        </p:tgtEl>
                                        <p:attrNameLst>
                                          <p:attrName>style.visibility</p:attrName>
                                        </p:attrNameLst>
                                      </p:cBhvr>
                                      <p:to>
                                        <p:strVal val="visible"/>
                                      </p:to>
                                    </p:set>
                                    <p:animEffect transition="in" filter="wipe(down)">
                                      <p:cBhvr>
                                        <p:cTn id="148" dur="500"/>
                                        <p:tgtEl>
                                          <p:spTgt spid="95"/>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wipe(down)">
                                      <p:cBhvr>
                                        <p:cTn id="154" dur="500"/>
                                        <p:tgtEl>
                                          <p:spTgt spid="99"/>
                                        </p:tgtEl>
                                      </p:cBhvr>
                                    </p:animEffect>
                                  </p:childTnLst>
                                </p:cTn>
                              </p:par>
                              <p:par>
                                <p:cTn id="155" presetID="22" presetClass="entr" presetSubtype="4" fill="hold" nodeType="withEffect">
                                  <p:stCondLst>
                                    <p:cond delay="0"/>
                                  </p:stCondLst>
                                  <p:childTnLst>
                                    <p:set>
                                      <p:cBhvr>
                                        <p:cTn id="156" dur="1" fill="hold">
                                          <p:stCondLst>
                                            <p:cond delay="0"/>
                                          </p:stCondLst>
                                        </p:cTn>
                                        <p:tgtEl>
                                          <p:spTgt spid="151"/>
                                        </p:tgtEl>
                                        <p:attrNameLst>
                                          <p:attrName>style.visibility</p:attrName>
                                        </p:attrNameLst>
                                      </p:cBhvr>
                                      <p:to>
                                        <p:strVal val="visible"/>
                                      </p:to>
                                    </p:set>
                                    <p:animEffect transition="in" filter="wipe(down)">
                                      <p:cBhvr>
                                        <p:cTn id="157" dur="500"/>
                                        <p:tgtEl>
                                          <p:spTgt spid="15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156"/>
                                        </p:tgtEl>
                                        <p:attrNameLst>
                                          <p:attrName>style.visibility</p:attrName>
                                        </p:attrNameLst>
                                      </p:cBhvr>
                                      <p:to>
                                        <p:strVal val="visible"/>
                                      </p:to>
                                    </p:set>
                                    <p:animEffect transition="in" filter="wipe(down)">
                                      <p:cBhvr>
                                        <p:cTn id="162" dur="500"/>
                                        <p:tgtEl>
                                          <p:spTgt spid="156"/>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57"/>
                                        </p:tgtEl>
                                        <p:attrNameLst>
                                          <p:attrName>style.visibility</p:attrName>
                                        </p:attrNameLst>
                                      </p:cBhvr>
                                      <p:to>
                                        <p:strVal val="visible"/>
                                      </p:to>
                                    </p:set>
                                    <p:animEffect transition="in" filter="wipe(down)">
                                      <p:cBhvr>
                                        <p:cTn id="16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54" grpId="0" animBg="1"/>
      <p:bldP spid="57" grpId="0"/>
      <p:bldP spid="59" grpId="0"/>
      <p:bldP spid="79" grpId="0"/>
      <p:bldP spid="81" grpId="0"/>
      <p:bldP spid="22" grpId="0"/>
      <p:bldP spid="95" grpId="0"/>
      <p:bldP spid="153" grpId="0"/>
      <p:bldP spid="154" grpId="0"/>
      <p:bldP spid="157" grpId="0"/>
      <p:bldP spid="1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411623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dirty="0"/>
              <a:t>Azure Resources - Internet Facing</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Tree>
    <p:extLst>
      <p:ext uri="{BB962C8B-B14F-4D97-AF65-F5344CB8AC3E}">
        <p14:creationId xmlns:p14="http://schemas.microsoft.com/office/powerpoint/2010/main" val="221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C496DF-D9FB-8F44-8422-04FFD7A0657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8627113-99D6-DE44-AFBD-13660A8ED817}"/>
              </a:ext>
            </a:extLst>
          </p:cNvPr>
          <p:cNvSpPr>
            <a:spLocks noGrp="1"/>
          </p:cNvSpPr>
          <p:nvPr>
            <p:ph type="title"/>
          </p:nvPr>
        </p:nvSpPr>
        <p:spPr>
          <a:xfrm>
            <a:off x="994954" y="111910"/>
            <a:ext cx="13232674" cy="554507"/>
          </a:xfrm>
        </p:spPr>
        <p:txBody>
          <a:bodyPr>
            <a:normAutofit fontScale="90000"/>
          </a:bodyPr>
          <a:lstStyle/>
          <a:p>
            <a:r>
              <a:rPr lang="en-US"/>
              <a:t>Azure Load Balancer - Topology</a:t>
            </a:r>
          </a:p>
        </p:txBody>
      </p:sp>
      <p:pic>
        <p:nvPicPr>
          <p:cNvPr id="5" name="Picture 4">
            <a:extLst>
              <a:ext uri="{FF2B5EF4-FFF2-40B4-BE49-F238E27FC236}">
                <a16:creationId xmlns:a16="http://schemas.microsoft.com/office/drawing/2014/main" id="{E6278796-4E84-4E45-AA8E-0DFA19F2BBA9}"/>
              </a:ext>
            </a:extLst>
          </p:cNvPr>
          <p:cNvPicPr>
            <a:picLocks noChangeAspect="1"/>
          </p:cNvPicPr>
          <p:nvPr/>
        </p:nvPicPr>
        <p:blipFill>
          <a:blip r:embed="rId2"/>
          <a:stretch>
            <a:fillRect/>
          </a:stretch>
        </p:blipFill>
        <p:spPr>
          <a:xfrm>
            <a:off x="2062154" y="956459"/>
            <a:ext cx="11098273" cy="6494705"/>
          </a:xfrm>
          <a:prstGeom prst="rect">
            <a:avLst/>
          </a:prstGeom>
          <a:ln w="38100">
            <a:solidFill>
              <a:srgbClr val="00B0F0"/>
            </a:solidFill>
          </a:ln>
        </p:spPr>
      </p:pic>
    </p:spTree>
    <p:extLst>
      <p:ext uri="{BB962C8B-B14F-4D97-AF65-F5344CB8AC3E}">
        <p14:creationId xmlns:p14="http://schemas.microsoft.com/office/powerpoint/2010/main" val="395307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BFB06D-24BD-1E4B-AAE9-D067F7CF5C0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591EB2F-EE70-0748-82E2-EA1A6A5271F4}"/>
              </a:ext>
            </a:extLst>
          </p:cNvPr>
          <p:cNvSpPr>
            <a:spLocks noGrp="1"/>
          </p:cNvSpPr>
          <p:nvPr>
            <p:ph type="title"/>
          </p:nvPr>
        </p:nvSpPr>
        <p:spPr/>
        <p:txBody>
          <a:bodyPr/>
          <a:lstStyle/>
          <a:p>
            <a:r>
              <a:rPr lang="en-US"/>
              <a:t>Azure Load Balancer – Topology </a:t>
            </a:r>
          </a:p>
        </p:txBody>
      </p:sp>
      <p:pic>
        <p:nvPicPr>
          <p:cNvPr id="5" name="Picture 4">
            <a:extLst>
              <a:ext uri="{FF2B5EF4-FFF2-40B4-BE49-F238E27FC236}">
                <a16:creationId xmlns:a16="http://schemas.microsoft.com/office/drawing/2014/main" id="{D2A9B23C-4F6C-D346-9768-F5CC2BA20DE2}"/>
              </a:ext>
            </a:extLst>
          </p:cNvPr>
          <p:cNvPicPr>
            <a:picLocks noChangeAspect="1"/>
          </p:cNvPicPr>
          <p:nvPr/>
        </p:nvPicPr>
        <p:blipFill>
          <a:blip r:embed="rId2"/>
          <a:stretch>
            <a:fillRect/>
          </a:stretch>
        </p:blipFill>
        <p:spPr>
          <a:xfrm>
            <a:off x="502920" y="2366918"/>
            <a:ext cx="13624560" cy="3053589"/>
          </a:xfrm>
          <a:prstGeom prst="rect">
            <a:avLst/>
          </a:prstGeom>
          <a:ln w="38100">
            <a:solidFill>
              <a:srgbClr val="00B0F0"/>
            </a:solidFill>
          </a:ln>
        </p:spPr>
      </p:pic>
    </p:spTree>
    <p:extLst>
      <p:ext uri="{BB962C8B-B14F-4D97-AF65-F5344CB8AC3E}">
        <p14:creationId xmlns:p14="http://schemas.microsoft.com/office/powerpoint/2010/main" val="23062412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pic>
        <p:nvPicPr>
          <p:cNvPr id="13" name="Picture 12">
            <a:extLst>
              <a:ext uri="{FF2B5EF4-FFF2-40B4-BE49-F238E27FC236}">
                <a16:creationId xmlns:a16="http://schemas.microsoft.com/office/drawing/2014/main" id="{A6616BB4-E5A7-7649-AAA8-E4A1D9588B36}"/>
              </a:ext>
            </a:extLst>
          </p:cNvPr>
          <p:cNvPicPr>
            <a:picLocks noChangeAspect="1"/>
          </p:cNvPicPr>
          <p:nvPr/>
        </p:nvPicPr>
        <p:blipFill>
          <a:blip r:embed="rId3"/>
          <a:stretch>
            <a:fillRect/>
          </a:stretch>
        </p:blipFill>
        <p:spPr>
          <a:xfrm>
            <a:off x="9271589" y="6110987"/>
            <a:ext cx="4648857" cy="1413886"/>
          </a:xfrm>
          <a:prstGeom prst="rect">
            <a:avLst/>
          </a:prstGeom>
        </p:spPr>
      </p:pic>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5" y="4578260"/>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stCxn id="25" idx="1"/>
            <a:endCxn id="13" idx="1"/>
          </p:cNvCxnSpPr>
          <p:nvPr/>
        </p:nvCxnSpPr>
        <p:spPr>
          <a:xfrm rot="10800000" flipH="1" flipV="1">
            <a:off x="9091445" y="5033818"/>
            <a:ext cx="180144" cy="1784112"/>
          </a:xfrm>
          <a:prstGeom prst="bentConnector3">
            <a:avLst>
              <a:gd name="adj1" fmla="val -53530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05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5" grpId="0" animBg="1"/>
      <p:bldP spid="17" grpId="0" animBg="1"/>
      <p:bldP spid="26" grpId="0" animBg="1"/>
      <p:bldP spid="2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068448" y="5432416"/>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313014" y="312733"/>
            <a:ext cx="467634" cy="3435971"/>
          </a:xfrm>
          <a:prstGeom prst="bentConnector3">
            <a:avLst>
              <a:gd name="adj1" fmla="val -4888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E70390-0049-2B44-9FBD-A5B0E2C41D2A}"/>
              </a:ext>
            </a:extLst>
          </p:cNvPr>
          <p:cNvPicPr>
            <a:picLocks noChangeAspect="1"/>
          </p:cNvPicPr>
          <p:nvPr/>
        </p:nvPicPr>
        <p:blipFill>
          <a:blip r:embed="rId2"/>
          <a:stretch>
            <a:fillRect/>
          </a:stretch>
        </p:blipFill>
        <p:spPr>
          <a:xfrm>
            <a:off x="462356" y="2192634"/>
            <a:ext cx="9646545" cy="3967006"/>
          </a:xfrm>
          <a:prstGeom prst="rect">
            <a:avLst/>
          </a:prstGeom>
        </p:spPr>
      </p:pic>
      <p:sp>
        <p:nvSpPr>
          <p:cNvPr id="10" name="Rounded Rectangle 9">
            <a:extLst>
              <a:ext uri="{FF2B5EF4-FFF2-40B4-BE49-F238E27FC236}">
                <a16:creationId xmlns:a16="http://schemas.microsoft.com/office/drawing/2014/main" id="{B6DEAADA-5A0B-7140-8256-73AB503EED33}"/>
              </a:ext>
            </a:extLst>
          </p:cNvPr>
          <p:cNvSpPr/>
          <p:nvPr/>
        </p:nvSpPr>
        <p:spPr>
          <a:xfrm>
            <a:off x="7797486" y="2264536"/>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20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Inbound NAT Rules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39A7542B-DAC4-E741-A101-BBC262A18151}"/>
              </a:ext>
            </a:extLst>
          </p:cNvPr>
          <p:cNvSpPr/>
          <p:nvPr/>
        </p:nvSpPr>
        <p:spPr>
          <a:xfrm>
            <a:off x="5139744" y="1048143"/>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pic>
        <p:nvPicPr>
          <p:cNvPr id="12" name="Graphic 11">
            <a:extLst>
              <a:ext uri="{FF2B5EF4-FFF2-40B4-BE49-F238E27FC236}">
                <a16:creationId xmlns:a16="http://schemas.microsoft.com/office/drawing/2014/main" id="{57A10FCD-7DD1-FE4E-A2E8-0A75A33D6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D0D3C5C5-28D3-CD4F-8DB6-6BCCAC4CD974}"/>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26CCC8FB-2043-554E-8A9E-016860AA31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30C9D06E-05C4-BE4F-88D4-575560724D19}"/>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1220374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49770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P spid="87" grpId="0"/>
      <p:bldP spid="1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064491"/>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2984582"/>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817460"/>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1957871"/>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09828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423869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537910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1284038"/>
            <a:ext cx="3034713" cy="2340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2424449"/>
            <a:ext cx="3034713" cy="1199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3564860"/>
            <a:ext cx="2999554" cy="59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3624195"/>
            <a:ext cx="3034713" cy="1081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3624195"/>
            <a:ext cx="2999554" cy="22214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3407204"/>
            <a:ext cx="3602718" cy="430887"/>
          </a:xfrm>
          <a:prstGeom prst="rect">
            <a:avLst/>
          </a:prstGeom>
          <a:noFill/>
        </p:spPr>
        <p:txBody>
          <a:bodyPr wrap="none" rtlCol="0">
            <a:spAutoFit/>
          </a:bodyPr>
          <a:lstStyle/>
          <a:p>
            <a:r>
              <a:rPr lang="en-US"/>
              <a:t>Azure Standard Load Balancer</a:t>
            </a:r>
          </a:p>
        </p:txBody>
      </p:sp>
      <p:sp>
        <p:nvSpPr>
          <p:cNvPr id="26" name="Rounded Rectangle 25">
            <a:extLst>
              <a:ext uri="{FF2B5EF4-FFF2-40B4-BE49-F238E27FC236}">
                <a16:creationId xmlns:a16="http://schemas.microsoft.com/office/drawing/2014/main" id="{6021EC57-62CD-D348-A83A-1F21D149AC0F}"/>
              </a:ext>
            </a:extLst>
          </p:cNvPr>
          <p:cNvSpPr/>
          <p:nvPr/>
        </p:nvSpPr>
        <p:spPr>
          <a:xfrm>
            <a:off x="250269" y="6635017"/>
            <a:ext cx="4038702"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azurerm_lb_nat_rule</a:t>
            </a:r>
            <a:endParaRPr lang="en-IN" sz="3000"/>
          </a:p>
        </p:txBody>
      </p:sp>
      <p:sp>
        <p:nvSpPr>
          <p:cNvPr id="28" name="Rounded Rectangle 27">
            <a:extLst>
              <a:ext uri="{FF2B5EF4-FFF2-40B4-BE49-F238E27FC236}">
                <a16:creationId xmlns:a16="http://schemas.microsoft.com/office/drawing/2014/main" id="{2DD94ABA-C6A0-8D49-BAF7-87561E0B41E9}"/>
              </a:ext>
            </a:extLst>
          </p:cNvPr>
          <p:cNvSpPr/>
          <p:nvPr/>
        </p:nvSpPr>
        <p:spPr>
          <a:xfrm>
            <a:off x="4773286" y="6635017"/>
            <a:ext cx="5956988"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azurerm_network_interface_nat_rule_association</a:t>
            </a:r>
            <a:endParaRPr lang="en-IN" sz="3000"/>
          </a:p>
        </p:txBody>
      </p:sp>
      <p:cxnSp>
        <p:nvCxnSpPr>
          <p:cNvPr id="32" name="Straight Arrow Connector 31">
            <a:extLst>
              <a:ext uri="{FF2B5EF4-FFF2-40B4-BE49-F238E27FC236}">
                <a16:creationId xmlns:a16="http://schemas.microsoft.com/office/drawing/2014/main" id="{3A802CEC-D86B-CE4F-B44B-5F1B867FE03C}"/>
              </a:ext>
            </a:extLst>
          </p:cNvPr>
          <p:cNvCxnSpPr>
            <a:stCxn id="11" idx="2"/>
            <a:endCxn id="26" idx="0"/>
          </p:cNvCxnSpPr>
          <p:nvPr/>
        </p:nvCxnSpPr>
        <p:spPr>
          <a:xfrm flipH="1">
            <a:off x="2269620" y="4263807"/>
            <a:ext cx="520944"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553216-4800-8746-AD9C-10E4E677CFF2}"/>
              </a:ext>
            </a:extLst>
          </p:cNvPr>
          <p:cNvCxnSpPr>
            <a:stCxn id="11" idx="2"/>
            <a:endCxn id="28" idx="0"/>
          </p:cNvCxnSpPr>
          <p:nvPr/>
        </p:nvCxnSpPr>
        <p:spPr>
          <a:xfrm>
            <a:off x="2790564" y="4263807"/>
            <a:ext cx="4961216"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1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293914" y="272807"/>
            <a:ext cx="13549810" cy="1188851"/>
          </a:xfrm>
        </p:spPr>
        <p:txBody>
          <a:bodyPr>
            <a:normAutofit fontScale="90000"/>
          </a:bodyPr>
          <a:lstStyle/>
          <a:p>
            <a:r>
              <a:rPr lang="en-US"/>
              <a:t>Azure Load Balancer – Inbound NAT Rules Topology</a:t>
            </a:r>
          </a:p>
        </p:txBody>
      </p:sp>
      <p:pic>
        <p:nvPicPr>
          <p:cNvPr id="5" name="Picture 4">
            <a:extLst>
              <a:ext uri="{FF2B5EF4-FFF2-40B4-BE49-F238E27FC236}">
                <a16:creationId xmlns:a16="http://schemas.microsoft.com/office/drawing/2014/main" id="{FA28B3FF-124F-0D49-8948-7720F6B36F05}"/>
              </a:ext>
            </a:extLst>
          </p:cNvPr>
          <p:cNvPicPr>
            <a:picLocks noChangeAspect="1"/>
          </p:cNvPicPr>
          <p:nvPr/>
        </p:nvPicPr>
        <p:blipFill>
          <a:blip r:embed="rId2"/>
          <a:stretch>
            <a:fillRect/>
          </a:stretch>
        </p:blipFill>
        <p:spPr>
          <a:xfrm>
            <a:off x="786676" y="2207487"/>
            <a:ext cx="13057048" cy="4084456"/>
          </a:xfrm>
          <a:prstGeom prst="rect">
            <a:avLst/>
          </a:prstGeom>
          <a:ln w="38100">
            <a:solidFill>
              <a:srgbClr val="00B0F0"/>
            </a:solidFill>
          </a:ln>
        </p:spPr>
      </p:pic>
    </p:spTree>
    <p:extLst>
      <p:ext uri="{BB962C8B-B14F-4D97-AF65-F5344CB8AC3E}">
        <p14:creationId xmlns:p14="http://schemas.microsoft.com/office/powerpoint/2010/main" val="39993647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16717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5735377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046331" y="955334"/>
            <a:ext cx="1376917" cy="3060052"/>
          </a:xfrm>
          <a:prstGeom prst="bentConnector3">
            <a:avLst>
              <a:gd name="adj1" fmla="val -1660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5CDD9ED-EBF4-F647-BE23-6C34363C1378}"/>
              </a:ext>
            </a:extLst>
          </p:cNvPr>
          <p:cNvPicPr>
            <a:picLocks noChangeAspect="1"/>
          </p:cNvPicPr>
          <p:nvPr/>
        </p:nvPicPr>
        <p:blipFill>
          <a:blip r:embed="rId2"/>
          <a:stretch>
            <a:fillRect/>
          </a:stretch>
        </p:blipFill>
        <p:spPr>
          <a:xfrm>
            <a:off x="94594" y="3068801"/>
            <a:ext cx="10269635" cy="3142812"/>
          </a:xfrm>
          <a:prstGeom prst="rect">
            <a:avLst/>
          </a:prstGeom>
        </p:spPr>
      </p:pic>
      <p:sp>
        <p:nvSpPr>
          <p:cNvPr id="11" name="Rounded Rectangle 10">
            <a:extLst>
              <a:ext uri="{FF2B5EF4-FFF2-40B4-BE49-F238E27FC236}">
                <a16:creationId xmlns:a16="http://schemas.microsoft.com/office/drawing/2014/main" id="{1243D0FE-E42A-9B4D-84CE-F5640D476F17}"/>
              </a:ext>
            </a:extLst>
          </p:cNvPr>
          <p:cNvSpPr/>
          <p:nvPr/>
        </p:nvSpPr>
        <p:spPr>
          <a:xfrm>
            <a:off x="8173405" y="317381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2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285360"/>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FE16DBF-09EB-9F40-AEA4-09B9ABD40022}"/>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pic>
        <p:nvPicPr>
          <p:cNvPr id="12" name="Graphic 11">
            <a:extLst>
              <a:ext uri="{FF2B5EF4-FFF2-40B4-BE49-F238E27FC236}">
                <a16:creationId xmlns:a16="http://schemas.microsoft.com/office/drawing/2014/main" id="{6CBD79DF-96D5-854C-8AFB-D90844BBE9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3A2ECAE2-F833-A844-9349-DB6D9E8F5161}"/>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ACAF2D21-C7C4-C646-AD5C-9A92325B17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5E3A55E4-3585-3646-AB7B-F01BFE4D2DAF}"/>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444591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for_each</a:t>
            </a:r>
            <a:endParaRPr lang="en-US" sz="300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Meta-Arguments can be used with any </a:t>
            </a:r>
            <a:r>
              <a:rPr lang="en-US" sz="2600">
                <a:solidFill>
                  <a:srgbClr val="FFC000"/>
                </a:solidFill>
              </a:rPr>
              <a:t>resource type</a:t>
            </a:r>
            <a:r>
              <a:rPr lang="en-US" sz="260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Tree>
    <p:extLst>
      <p:ext uri="{BB962C8B-B14F-4D97-AF65-F5344CB8AC3E}">
        <p14:creationId xmlns:p14="http://schemas.microsoft.com/office/powerpoint/2010/main" val="10697574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12F2E5-4FEF-364B-94F2-93D868544E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90D9A7-25A9-0349-A0ED-8514D7CBDB2C}"/>
              </a:ext>
            </a:extLst>
          </p:cNvPr>
          <p:cNvSpPr>
            <a:spLocks noGrp="1"/>
          </p:cNvSpPr>
          <p:nvPr>
            <p:ph type="title"/>
          </p:nvPr>
        </p:nvSpPr>
        <p:spPr/>
        <p:txBody>
          <a:bodyPr>
            <a:normAutofit fontScale="90000"/>
          </a:bodyPr>
          <a:lstStyle/>
          <a:p>
            <a:r>
              <a:rPr lang="en-US">
                <a:solidFill>
                  <a:srgbClr val="00B050"/>
                </a:solidFill>
              </a:rPr>
              <a:t>Practical Example </a:t>
            </a:r>
            <a:r>
              <a:rPr lang="en-US"/>
              <a:t>with </a:t>
            </a:r>
            <a:r>
              <a:rPr lang="en-US">
                <a:solidFill>
                  <a:srgbClr val="00B050"/>
                </a:solidFill>
              </a:rPr>
              <a:t>Step-by-Step </a:t>
            </a:r>
            <a:r>
              <a:rPr lang="en-US"/>
              <a:t>Documentation on </a:t>
            </a:r>
            <a:r>
              <a:rPr lang="en-US" err="1"/>
              <a:t>Github</a:t>
            </a:r>
            <a:endParaRPr lang="en-US"/>
          </a:p>
        </p:txBody>
      </p:sp>
      <p:pic>
        <p:nvPicPr>
          <p:cNvPr id="5" name="Picture 4">
            <a:extLst>
              <a:ext uri="{FF2B5EF4-FFF2-40B4-BE49-F238E27FC236}">
                <a16:creationId xmlns:a16="http://schemas.microsoft.com/office/drawing/2014/main"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a:solidFill>
                  <a:srgbClr val="C00000"/>
                </a:solidFill>
              </a:rPr>
              <a:t>2 Hour 30 Minutes</a:t>
            </a:r>
          </a:p>
        </p:txBody>
      </p:sp>
      <p:sp>
        <p:nvSpPr>
          <p:cNvPr id="10" name="Oval 9">
            <a:extLst>
              <a:ext uri="{FF2B5EF4-FFF2-40B4-BE49-F238E27FC236}">
                <a16:creationId xmlns:a16="http://schemas.microsoft.com/office/drawing/2014/main"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9 Demos for</a:t>
            </a:r>
          </a:p>
          <a:p>
            <a:pPr algn="ctr"/>
            <a:r>
              <a:rPr lang="en-US" sz="3000"/>
              <a:t>Meta-Arguments</a:t>
            </a:r>
          </a:p>
        </p:txBody>
      </p:sp>
    </p:spTree>
    <p:extLst>
      <p:ext uri="{BB962C8B-B14F-4D97-AF65-F5344CB8AC3E}">
        <p14:creationId xmlns:p14="http://schemas.microsoft.com/office/powerpoint/2010/main" val="3426677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To handle </a:t>
            </a:r>
            <a:r>
              <a:rPr lang="en-US">
                <a:solidFill>
                  <a:srgbClr val="FFFF00"/>
                </a:solidFill>
              </a:rPr>
              <a:t>hidden resource or</a:t>
            </a:r>
            <a:r>
              <a:rPr lang="en-US"/>
              <a:t> </a:t>
            </a:r>
            <a:r>
              <a:rPr lang="en-US">
                <a:solidFill>
                  <a:srgbClr val="FFFF00"/>
                </a:solidFill>
              </a:rPr>
              <a:t>module</a:t>
            </a:r>
            <a:r>
              <a:rPr lang="en-US"/>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creating </a:t>
            </a:r>
            <a:r>
              <a:rPr lang="en-US">
                <a:solidFill>
                  <a:srgbClr val="FFFF00"/>
                </a:solidFill>
              </a:rPr>
              <a:t>multiple</a:t>
            </a:r>
            <a:r>
              <a:rPr lang="en-US"/>
              <a:t> resource </a:t>
            </a:r>
            <a:r>
              <a:rPr lang="en-US">
                <a:solidFill>
                  <a:srgbClr val="C00000"/>
                </a:solidFill>
              </a:rPr>
              <a:t>instances</a:t>
            </a:r>
            <a:r>
              <a:rPr lang="en-US"/>
              <a:t> according to a </a:t>
            </a:r>
            <a:r>
              <a:rPr lang="en-US">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To create </a:t>
            </a:r>
            <a:r>
              <a:rPr lang="en-US">
                <a:solidFill>
                  <a:srgbClr val="FFFF00"/>
                </a:solidFill>
              </a:rPr>
              <a:t>multiple</a:t>
            </a:r>
            <a:r>
              <a:rPr lang="en-US"/>
              <a:t> </a:t>
            </a:r>
            <a:r>
              <a:rPr lang="en-US">
                <a:solidFill>
                  <a:srgbClr val="C00000"/>
                </a:solidFill>
              </a:rPr>
              <a:t>instances</a:t>
            </a:r>
            <a:r>
              <a:rPr lang="en-US"/>
              <a:t> according to a </a:t>
            </a:r>
            <a:r>
              <a:rPr lang="en-US">
                <a:solidFill>
                  <a:srgbClr val="FFFF00"/>
                </a:solidFill>
              </a:rPr>
              <a:t>map</a:t>
            </a:r>
            <a:r>
              <a:rPr lang="en-US"/>
              <a:t>, or </a:t>
            </a:r>
            <a:r>
              <a:rPr lang="en-US">
                <a:solidFill>
                  <a:srgbClr val="FFFF00"/>
                </a:solidFill>
              </a:rPr>
              <a:t>set</a:t>
            </a:r>
            <a:r>
              <a:rPr lang="en-US"/>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selecting a </a:t>
            </a:r>
            <a:r>
              <a:rPr lang="en-US">
                <a:solidFill>
                  <a:srgbClr val="FFFF00"/>
                </a:solidFill>
              </a:rPr>
              <a:t>non-default provider </a:t>
            </a:r>
            <a:r>
              <a:rPr lang="en-US"/>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Standard </a:t>
            </a:r>
            <a:r>
              <a:rPr lang="en-US">
                <a:solidFill>
                  <a:srgbClr val="FFFF00"/>
                </a:solidFill>
              </a:rPr>
              <a:t>Resource behavior can be altered </a:t>
            </a:r>
            <a:r>
              <a:rPr lang="en-US"/>
              <a:t>using special nested </a:t>
            </a:r>
            <a:r>
              <a:rPr lang="en-US">
                <a:solidFill>
                  <a:srgbClr val="FFFF00"/>
                </a:solidFill>
              </a:rPr>
              <a:t>lifecycle block </a:t>
            </a:r>
            <a:r>
              <a:rPr lang="en-US"/>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taking </a:t>
            </a:r>
            <a:r>
              <a:rPr lang="en-US">
                <a:solidFill>
                  <a:srgbClr val="FFFF00"/>
                </a:solidFill>
              </a:rPr>
              <a:t>extra actions </a:t>
            </a:r>
            <a:r>
              <a:rPr lang="en-US"/>
              <a:t>after resource creation (Example: </a:t>
            </a:r>
            <a:r>
              <a:rPr lang="en-US">
                <a:solidFill>
                  <a:srgbClr val="FFFF00"/>
                </a:solidFill>
              </a:rPr>
              <a:t>install</a:t>
            </a:r>
            <a:r>
              <a:rPr lang="en-US"/>
              <a:t> some app on server or do something on </a:t>
            </a:r>
            <a:r>
              <a:rPr lang="en-US">
                <a:solidFill>
                  <a:srgbClr val="FFFF00"/>
                </a:solidFill>
              </a:rPr>
              <a:t>local desktop </a:t>
            </a:r>
            <a:r>
              <a:rPr lang="en-US"/>
              <a:t>after resource is created at </a:t>
            </a:r>
            <a:r>
              <a:rPr lang="en-US">
                <a:solidFill>
                  <a:srgbClr val="FFFF00"/>
                </a:solidFill>
              </a:rPr>
              <a:t>remote</a:t>
            </a:r>
            <a:r>
              <a:rPr lang="en-US"/>
              <a:t> destination)</a:t>
            </a:r>
          </a:p>
        </p:txBody>
      </p:sp>
    </p:spTree>
    <p:extLst>
      <p:ext uri="{BB962C8B-B14F-4D97-AF65-F5344CB8AC3E}">
        <p14:creationId xmlns:p14="http://schemas.microsoft.com/office/powerpoint/2010/main" val="2726315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27058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par>
                                <p:cTn id="59" presetID="22" presetClass="entr" presetSubtype="4"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down)">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down)">
                                      <p:cBhvr>
                                        <p:cTn id="80" dur="500"/>
                                        <p:tgtEl>
                                          <p:spTgt spid="80"/>
                                        </p:tgtEl>
                                      </p:cBhvr>
                                    </p:animEffect>
                                  </p:childTnLst>
                                </p:cTn>
                              </p:par>
                              <p:par>
                                <p:cTn id="81" presetID="22" presetClass="entr" presetSubtype="4" fill="hold"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down)">
                                      <p:cBhvr>
                                        <p:cTn id="83" dur="500"/>
                                        <p:tgtEl>
                                          <p:spTgt spid="9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down)">
                                      <p:cBhvr>
                                        <p:cTn id="88" dur="500"/>
                                        <p:tgtEl>
                                          <p:spTgt spid="7"/>
                                        </p:tgtEl>
                                      </p:cBhvr>
                                    </p:animEffect>
                                  </p:childTnLst>
                                </p:cTn>
                              </p:par>
                              <p:par>
                                <p:cTn id="89" presetID="22" presetClass="entr" presetSubtype="4"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down)">
                                      <p:cBhvr>
                                        <p:cTn id="91" dur="500"/>
                                        <p:tgtEl>
                                          <p:spTgt spid="4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down)">
                                      <p:cBhvr>
                                        <p:cTn id="94" dur="500"/>
                                        <p:tgtEl>
                                          <p:spTgt spid="1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down)">
                                      <p:cBhvr>
                                        <p:cTn id="99" dur="500"/>
                                        <p:tgtEl>
                                          <p:spTgt spid="4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wipe(down)">
                                      <p:cBhvr>
                                        <p:cTn id="102" dur="500"/>
                                        <p:tgtEl>
                                          <p:spTgt spid="8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wipe(down)">
                                      <p:cBhvr>
                                        <p:cTn id="105" dur="500"/>
                                        <p:tgtEl>
                                          <p:spTgt spid="158"/>
                                        </p:tgtEl>
                                      </p:cBhvr>
                                    </p:animEffect>
                                  </p:childTnLst>
                                </p:cTn>
                              </p:par>
                              <p:par>
                                <p:cTn id="106" presetID="22" presetClass="entr" presetSubtype="4" fill="hold"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wipe(down)">
                                      <p:cBhvr>
                                        <p:cTn id="108" dur="500"/>
                                        <p:tgtEl>
                                          <p:spTgt spid="67"/>
                                        </p:tgtEl>
                                      </p:cBhvr>
                                    </p:animEffect>
                                  </p:childTnLst>
                                </p:cTn>
                              </p:par>
                              <p:par>
                                <p:cTn id="109" presetID="22" presetClass="entr" presetSubtype="4" fill="hold"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down)">
                                      <p:cBhvr>
                                        <p:cTn id="111" dur="500"/>
                                        <p:tgtEl>
                                          <p:spTgt spid="152"/>
                                        </p:tgtEl>
                                      </p:cBhvr>
                                    </p:animEffect>
                                  </p:childTnLst>
                                </p:cTn>
                              </p:par>
                              <p:par>
                                <p:cTn id="112" presetID="22" presetClass="entr" presetSubtype="4"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down)">
                                      <p:cBhvr>
                                        <p:cTn id="114" dur="500"/>
                                        <p:tgtEl>
                                          <p:spTgt spid="7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wipe(down)">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down)">
                                      <p:cBhvr>
                                        <p:cTn id="122" dur="500"/>
                                        <p:tgtEl>
                                          <p:spTgt spid="75"/>
                                        </p:tgtEl>
                                      </p:cBhvr>
                                    </p:animEffect>
                                  </p:childTnLst>
                                </p:cTn>
                              </p:par>
                              <p:par>
                                <p:cTn id="123" presetID="22" presetClass="entr" presetSubtype="4" fill="hold" nodeType="with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wipe(down)">
                                      <p:cBhvr>
                                        <p:cTn id="125" dur="500"/>
                                        <p:tgtEl>
                                          <p:spTgt spid="1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down)">
                                      <p:cBhvr>
                                        <p:cTn id="128" dur="500"/>
                                        <p:tgtEl>
                                          <p:spTgt spid="11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down)">
                                      <p:cBhvr>
                                        <p:cTn id="133" dur="500"/>
                                        <p:tgtEl>
                                          <p:spTgt spid="9"/>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500"/>
                                        <p:tgtEl>
                                          <p:spTgt spid="7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wipe(down)">
                                      <p:cBhvr>
                                        <p:cTn id="144" dur="500"/>
                                        <p:tgtEl>
                                          <p:spTgt spid="1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down)">
                                      <p:cBhvr>
                                        <p:cTn id="147" dur="500"/>
                                        <p:tgtEl>
                                          <p:spTgt spid="22"/>
                                        </p:tgtEl>
                                      </p:cBhvr>
                                    </p:animEffect>
                                  </p:childTnLst>
                                </p:cTn>
                              </p:par>
                              <p:par>
                                <p:cTn id="148" presetID="22" presetClass="entr" presetSubtype="4" fill="hold"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wipe(down)">
                                      <p:cBhvr>
                                        <p:cTn id="150" dur="500"/>
                                        <p:tgtEl>
                                          <p:spTgt spid="1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0"/>
                                        </p:tgtEl>
                                        <p:attrNameLst>
                                          <p:attrName>style.visibility</p:attrName>
                                        </p:attrNameLst>
                                      </p:cBhvr>
                                      <p:to>
                                        <p:strVal val="visible"/>
                                      </p:to>
                                    </p:set>
                                    <p:animEffect transition="in" filter="wipe(down)">
                                      <p:cBhvr>
                                        <p:cTn id="155" dur="500"/>
                                        <p:tgtEl>
                                          <p:spTgt spid="10"/>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wipe(down)">
                                      <p:cBhvr>
                                        <p:cTn id="158" dur="500"/>
                                        <p:tgtEl>
                                          <p:spTgt spid="113"/>
                                        </p:tgtEl>
                                      </p:cBhvr>
                                    </p:animEffect>
                                  </p:childTnLst>
                                </p:cTn>
                              </p:par>
                              <p:par>
                                <p:cTn id="159" presetID="22" presetClass="entr" presetSubtype="4"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down)">
                                      <p:cBhvr>
                                        <p:cTn id="161" dur="5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wipe(down)">
                                      <p:cBhvr>
                                        <p:cTn id="166" dur="500"/>
                                        <p:tgtEl>
                                          <p:spTgt spid="3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12"/>
                                        </p:tgtEl>
                                        <p:attrNameLst>
                                          <p:attrName>style.visibility</p:attrName>
                                        </p:attrNameLst>
                                      </p:cBhvr>
                                      <p:to>
                                        <p:strVal val="visible"/>
                                      </p:to>
                                    </p:set>
                                    <p:animEffect transition="in" filter="wipe(down)">
                                      <p:cBhvr>
                                        <p:cTn id="169" dur="500"/>
                                        <p:tgtEl>
                                          <p:spTgt spid="112"/>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wipe(down)">
                                      <p:cBhvr>
                                        <p:cTn id="174" dur="500"/>
                                        <p:tgtEl>
                                          <p:spTgt spid="25"/>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wipe(down)">
                                      <p:cBhvr>
                                        <p:cTn id="17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81" grpId="0"/>
      <p:bldP spid="22" grpId="0"/>
      <p:bldP spid="153" grpId="0"/>
      <p:bldP spid="154" grpId="0"/>
      <p:bldP spid="158" grpId="0"/>
      <p:bldP spid="7" grpId="0" animBg="1"/>
      <p:bldP spid="74" grpId="0"/>
      <p:bldP spid="87" grpId="0"/>
      <p:bldP spid="14" grpId="0"/>
      <p:bldP spid="112" grpId="0"/>
      <p:bldP spid="113" grpId="0"/>
      <p:bldP spid="5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B39B7-A3F0-0541-A054-CAD6506AE37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4F84CA-807C-544A-849D-67FF936C2359}"/>
              </a:ext>
            </a:extLst>
          </p:cNvPr>
          <p:cNvSpPr>
            <a:spLocks noGrp="1"/>
          </p:cNvSpPr>
          <p:nvPr>
            <p:ph type="title"/>
          </p:nvPr>
        </p:nvSpPr>
        <p:spPr>
          <a:xfrm>
            <a:off x="1005840" y="50243"/>
            <a:ext cx="12618720" cy="568021"/>
          </a:xfrm>
        </p:spPr>
        <p:txBody>
          <a:bodyPr>
            <a:normAutofit fontScale="90000"/>
          </a:bodyPr>
          <a:lstStyle/>
          <a:p>
            <a:r>
              <a:rPr lang="en-US" dirty="0"/>
              <a:t>Meta-Argument Count – </a:t>
            </a:r>
            <a:r>
              <a:rPr lang="en-US" dirty="0">
                <a:solidFill>
                  <a:srgbClr val="389954"/>
                </a:solidFill>
              </a:rPr>
              <a:t>Input Variable</a:t>
            </a:r>
          </a:p>
        </p:txBody>
      </p:sp>
      <p:pic>
        <p:nvPicPr>
          <p:cNvPr id="5" name="Picture 4">
            <a:extLst>
              <a:ext uri="{FF2B5EF4-FFF2-40B4-BE49-F238E27FC236}">
                <a16:creationId xmlns:a16="http://schemas.microsoft.com/office/drawing/2014/main" id="{A2D7353B-46A3-FA4A-AFF0-A184E25BB0C1}"/>
              </a:ext>
            </a:extLst>
          </p:cNvPr>
          <p:cNvPicPr>
            <a:picLocks noChangeAspect="1"/>
          </p:cNvPicPr>
          <p:nvPr/>
        </p:nvPicPr>
        <p:blipFill>
          <a:blip r:embed="rId2"/>
          <a:stretch>
            <a:fillRect/>
          </a:stretch>
        </p:blipFill>
        <p:spPr>
          <a:xfrm>
            <a:off x="209989" y="841548"/>
            <a:ext cx="6674287" cy="4433386"/>
          </a:xfrm>
          <a:prstGeom prst="rect">
            <a:avLst/>
          </a:prstGeom>
        </p:spPr>
      </p:pic>
      <p:pic>
        <p:nvPicPr>
          <p:cNvPr id="6" name="Picture 5">
            <a:extLst>
              <a:ext uri="{FF2B5EF4-FFF2-40B4-BE49-F238E27FC236}">
                <a16:creationId xmlns:a16="http://schemas.microsoft.com/office/drawing/2014/main" id="{74F7DAD5-94B7-6446-9FF8-6A2F22CB478E}"/>
              </a:ext>
            </a:extLst>
          </p:cNvPr>
          <p:cNvPicPr>
            <a:picLocks noChangeAspect="1"/>
          </p:cNvPicPr>
          <p:nvPr/>
        </p:nvPicPr>
        <p:blipFill>
          <a:blip r:embed="rId3"/>
          <a:stretch>
            <a:fillRect/>
          </a:stretch>
        </p:blipFill>
        <p:spPr>
          <a:xfrm>
            <a:off x="209989" y="5578108"/>
            <a:ext cx="12618720" cy="1859925"/>
          </a:xfrm>
          <a:prstGeom prst="rect">
            <a:avLst/>
          </a:prstGeom>
        </p:spPr>
      </p:pic>
    </p:spTree>
    <p:extLst>
      <p:ext uri="{BB962C8B-B14F-4D97-AF65-F5344CB8AC3E}">
        <p14:creationId xmlns:p14="http://schemas.microsoft.com/office/powerpoint/2010/main" val="9749524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05BBFE-4C26-6A4F-80FC-5B285171291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7CCAB9C-30FF-624D-813E-93ECF8D07AD9}"/>
              </a:ext>
            </a:extLst>
          </p:cNvPr>
          <p:cNvSpPr>
            <a:spLocks noGrp="1"/>
          </p:cNvSpPr>
          <p:nvPr>
            <p:ph type="title"/>
          </p:nvPr>
        </p:nvSpPr>
        <p:spPr/>
        <p:txBody>
          <a:bodyPr>
            <a:normAutofit/>
          </a:bodyPr>
          <a:lstStyle/>
          <a:p>
            <a:r>
              <a:rPr lang="en-US" dirty="0"/>
              <a:t>Meta-Argument Count – </a:t>
            </a:r>
            <a:r>
              <a:rPr lang="en-US" dirty="0">
                <a:solidFill>
                  <a:srgbClr val="389954"/>
                </a:solidFill>
              </a:rPr>
              <a:t>Network Interface</a:t>
            </a:r>
          </a:p>
        </p:txBody>
      </p:sp>
      <p:pic>
        <p:nvPicPr>
          <p:cNvPr id="5" name="Picture 4">
            <a:extLst>
              <a:ext uri="{FF2B5EF4-FFF2-40B4-BE49-F238E27FC236}">
                <a16:creationId xmlns:a16="http://schemas.microsoft.com/office/drawing/2014/main" id="{B9769D9D-33B3-7F43-8B00-55E3F285210D}"/>
              </a:ext>
            </a:extLst>
          </p:cNvPr>
          <p:cNvPicPr>
            <a:picLocks noChangeAspect="1"/>
          </p:cNvPicPr>
          <p:nvPr/>
        </p:nvPicPr>
        <p:blipFill>
          <a:blip r:embed="rId2"/>
          <a:stretch>
            <a:fillRect/>
          </a:stretch>
        </p:blipFill>
        <p:spPr>
          <a:xfrm>
            <a:off x="938574" y="1766863"/>
            <a:ext cx="12959255" cy="5669138"/>
          </a:xfrm>
          <a:prstGeom prst="rect">
            <a:avLst/>
          </a:prstGeom>
        </p:spPr>
      </p:pic>
    </p:spTree>
    <p:extLst>
      <p:ext uri="{BB962C8B-B14F-4D97-AF65-F5344CB8AC3E}">
        <p14:creationId xmlns:p14="http://schemas.microsoft.com/office/powerpoint/2010/main" val="40248294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39EA4F-14D8-A24B-A81A-E5B801B81BD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83BF6B-491D-DE48-B94E-301769D29B4C}"/>
              </a:ext>
            </a:extLst>
          </p:cNvPr>
          <p:cNvSpPr>
            <a:spLocks noGrp="1"/>
          </p:cNvSpPr>
          <p:nvPr>
            <p:ph type="title"/>
          </p:nvPr>
        </p:nvSpPr>
        <p:spPr/>
        <p:txBody>
          <a:bodyPr>
            <a:normAutofit/>
          </a:bodyPr>
          <a:lstStyle/>
          <a:p>
            <a:r>
              <a:rPr lang="en-US" dirty="0"/>
              <a:t>Meta-Argument Count – </a:t>
            </a:r>
            <a:r>
              <a:rPr lang="en-US" dirty="0">
                <a:solidFill>
                  <a:srgbClr val="389954"/>
                </a:solidFill>
              </a:rPr>
              <a:t>Virtual Machine</a:t>
            </a:r>
          </a:p>
        </p:txBody>
      </p:sp>
      <p:pic>
        <p:nvPicPr>
          <p:cNvPr id="5" name="Picture 4">
            <a:extLst>
              <a:ext uri="{FF2B5EF4-FFF2-40B4-BE49-F238E27FC236}">
                <a16:creationId xmlns:a16="http://schemas.microsoft.com/office/drawing/2014/main" id="{446E61E1-0915-A840-8C74-F3DBA9B7CD70}"/>
              </a:ext>
            </a:extLst>
          </p:cNvPr>
          <p:cNvPicPr>
            <a:picLocks noChangeAspect="1"/>
          </p:cNvPicPr>
          <p:nvPr/>
        </p:nvPicPr>
        <p:blipFill>
          <a:blip r:embed="rId2"/>
          <a:stretch>
            <a:fillRect/>
          </a:stretch>
        </p:blipFill>
        <p:spPr>
          <a:xfrm>
            <a:off x="416865" y="1866134"/>
            <a:ext cx="13796669" cy="5067409"/>
          </a:xfrm>
          <a:prstGeom prst="rect">
            <a:avLst/>
          </a:prstGeom>
        </p:spPr>
      </p:pic>
    </p:spTree>
    <p:extLst>
      <p:ext uri="{BB962C8B-B14F-4D97-AF65-F5344CB8AC3E}">
        <p14:creationId xmlns:p14="http://schemas.microsoft.com/office/powerpoint/2010/main" val="8433024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61D260-2E58-B242-8C26-3E53604474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A017C2-69A8-AA41-A0F3-37F5A99E4C62}"/>
              </a:ext>
            </a:extLst>
          </p:cNvPr>
          <p:cNvSpPr>
            <a:spLocks noGrp="1"/>
          </p:cNvSpPr>
          <p:nvPr>
            <p:ph type="title"/>
          </p:nvPr>
        </p:nvSpPr>
        <p:spPr/>
        <p:txBody>
          <a:bodyPr>
            <a:normAutofit fontScale="90000"/>
          </a:bodyPr>
          <a:lstStyle/>
          <a:p>
            <a:r>
              <a:rPr lang="en-US" dirty="0"/>
              <a:t>Meta-Argument Count – </a:t>
            </a:r>
            <a:r>
              <a:rPr lang="en-US" dirty="0">
                <a:solidFill>
                  <a:srgbClr val="389954"/>
                </a:solidFill>
              </a:rPr>
              <a:t>LB Backend Address Pool</a:t>
            </a:r>
          </a:p>
        </p:txBody>
      </p:sp>
      <p:pic>
        <p:nvPicPr>
          <p:cNvPr id="5" name="Picture 4">
            <a:extLst>
              <a:ext uri="{FF2B5EF4-FFF2-40B4-BE49-F238E27FC236}">
                <a16:creationId xmlns:a16="http://schemas.microsoft.com/office/drawing/2014/main" id="{F931E2B1-483E-E140-A82D-B03474B44DCA}"/>
              </a:ext>
            </a:extLst>
          </p:cNvPr>
          <p:cNvPicPr>
            <a:picLocks noChangeAspect="1"/>
          </p:cNvPicPr>
          <p:nvPr/>
        </p:nvPicPr>
        <p:blipFill>
          <a:blip r:embed="rId2"/>
          <a:stretch>
            <a:fillRect/>
          </a:stretch>
        </p:blipFill>
        <p:spPr>
          <a:xfrm>
            <a:off x="483475" y="2795902"/>
            <a:ext cx="13316607" cy="2637795"/>
          </a:xfrm>
          <a:prstGeom prst="rect">
            <a:avLst/>
          </a:prstGeom>
        </p:spPr>
      </p:pic>
    </p:spTree>
    <p:extLst>
      <p:ext uri="{BB962C8B-B14F-4D97-AF65-F5344CB8AC3E}">
        <p14:creationId xmlns:p14="http://schemas.microsoft.com/office/powerpoint/2010/main" val="3809433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478161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E69526-45C5-FC45-9BE2-F9067C56CE4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CD4155B-938B-9645-923D-6B4BBC34C47B}"/>
              </a:ext>
            </a:extLst>
          </p:cNvPr>
          <p:cNvSpPr>
            <a:spLocks noGrp="1"/>
          </p:cNvSpPr>
          <p:nvPr>
            <p:ph type="title"/>
          </p:nvPr>
        </p:nvSpPr>
        <p:spPr/>
        <p:txBody>
          <a:bodyPr/>
          <a:lstStyle/>
          <a:p>
            <a:r>
              <a:rPr lang="en-US" dirty="0"/>
              <a:t>Meta-Argument Count – </a:t>
            </a:r>
            <a:r>
              <a:rPr lang="en-US" dirty="0">
                <a:solidFill>
                  <a:srgbClr val="389954"/>
                </a:solidFill>
              </a:rPr>
              <a:t>LB NAT Rule</a:t>
            </a:r>
          </a:p>
        </p:txBody>
      </p:sp>
      <p:pic>
        <p:nvPicPr>
          <p:cNvPr id="5" name="Picture 4">
            <a:extLst>
              <a:ext uri="{FF2B5EF4-FFF2-40B4-BE49-F238E27FC236}">
                <a16:creationId xmlns:a16="http://schemas.microsoft.com/office/drawing/2014/main" id="{D8936FDF-E39A-CD47-83D3-E525C9493C7E}"/>
              </a:ext>
            </a:extLst>
          </p:cNvPr>
          <p:cNvPicPr>
            <a:picLocks noChangeAspect="1"/>
          </p:cNvPicPr>
          <p:nvPr/>
        </p:nvPicPr>
        <p:blipFill>
          <a:blip r:embed="rId2"/>
          <a:stretch>
            <a:fillRect/>
          </a:stretch>
        </p:blipFill>
        <p:spPr>
          <a:xfrm>
            <a:off x="441434" y="2043060"/>
            <a:ext cx="14041821" cy="4817836"/>
          </a:xfrm>
          <a:prstGeom prst="rect">
            <a:avLst/>
          </a:prstGeom>
        </p:spPr>
      </p:pic>
    </p:spTree>
    <p:extLst>
      <p:ext uri="{BB962C8B-B14F-4D97-AF65-F5344CB8AC3E}">
        <p14:creationId xmlns:p14="http://schemas.microsoft.com/office/powerpoint/2010/main" val="23774626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673E9-5146-C247-8F66-DD549B304D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8B56BA2-8CDC-E049-BB92-143855C7CB27}"/>
              </a:ext>
            </a:extLst>
          </p:cNvPr>
          <p:cNvSpPr>
            <a:spLocks noGrp="1"/>
          </p:cNvSpPr>
          <p:nvPr>
            <p:ph type="title"/>
          </p:nvPr>
        </p:nvSpPr>
        <p:spPr>
          <a:xfrm>
            <a:off x="304801" y="272807"/>
            <a:ext cx="13936716" cy="1188851"/>
          </a:xfrm>
        </p:spPr>
        <p:txBody>
          <a:bodyPr>
            <a:normAutofit fontScale="90000"/>
          </a:bodyPr>
          <a:lstStyle/>
          <a:p>
            <a:r>
              <a:rPr lang="en-US" dirty="0"/>
              <a:t>Meta-Argument Count – </a:t>
            </a:r>
            <a:r>
              <a:rPr lang="en-US" dirty="0">
                <a:solidFill>
                  <a:srgbClr val="389954"/>
                </a:solidFill>
              </a:rPr>
              <a:t>LB NAT Rule &amp; NIC Association</a:t>
            </a:r>
          </a:p>
        </p:txBody>
      </p:sp>
      <p:pic>
        <p:nvPicPr>
          <p:cNvPr id="5" name="Picture 4">
            <a:extLst>
              <a:ext uri="{FF2B5EF4-FFF2-40B4-BE49-F238E27FC236}">
                <a16:creationId xmlns:a16="http://schemas.microsoft.com/office/drawing/2014/main" id="{82017F65-EECE-2240-8FB9-EC26C6B5B769}"/>
              </a:ext>
            </a:extLst>
          </p:cNvPr>
          <p:cNvPicPr>
            <a:picLocks noChangeAspect="1"/>
          </p:cNvPicPr>
          <p:nvPr/>
        </p:nvPicPr>
        <p:blipFill>
          <a:blip r:embed="rId2"/>
          <a:stretch>
            <a:fillRect/>
          </a:stretch>
        </p:blipFill>
        <p:spPr>
          <a:xfrm>
            <a:off x="567557" y="2924851"/>
            <a:ext cx="13495283" cy="2275320"/>
          </a:xfrm>
          <a:prstGeom prst="rect">
            <a:avLst/>
          </a:prstGeom>
        </p:spPr>
      </p:pic>
    </p:spTree>
    <p:extLst>
      <p:ext uri="{BB962C8B-B14F-4D97-AF65-F5344CB8AC3E}">
        <p14:creationId xmlns:p14="http://schemas.microsoft.com/office/powerpoint/2010/main" val="35723722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5648635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255812" y="-212103"/>
            <a:ext cx="742693" cy="3275317"/>
          </a:xfrm>
          <a:prstGeom prst="bentConnector3">
            <a:avLst>
              <a:gd name="adj1" fmla="val 13078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63F0D2-2FCA-A442-A559-89C9519B7890}"/>
              </a:ext>
            </a:extLst>
          </p:cNvPr>
          <p:cNvPicPr>
            <a:picLocks noChangeAspect="1"/>
          </p:cNvPicPr>
          <p:nvPr/>
        </p:nvPicPr>
        <p:blipFill>
          <a:blip r:embed="rId2"/>
          <a:stretch>
            <a:fillRect/>
          </a:stretch>
        </p:blipFill>
        <p:spPr>
          <a:xfrm>
            <a:off x="94594" y="1054209"/>
            <a:ext cx="10277117" cy="6267659"/>
          </a:xfrm>
          <a:prstGeom prst="rect">
            <a:avLst/>
          </a:prstGeom>
        </p:spPr>
      </p:pic>
      <p:sp>
        <p:nvSpPr>
          <p:cNvPr id="10" name="Rounded Rectangle 9">
            <a:extLst>
              <a:ext uri="{FF2B5EF4-FFF2-40B4-BE49-F238E27FC236}">
                <a16:creationId xmlns:a16="http://schemas.microsoft.com/office/drawing/2014/main" id="{0DD867A4-1471-E647-BBC4-2E9989BCC62B}"/>
              </a:ext>
            </a:extLst>
          </p:cNvPr>
          <p:cNvSpPr/>
          <p:nvPr/>
        </p:nvSpPr>
        <p:spPr>
          <a:xfrm>
            <a:off x="7958140" y="1054209"/>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10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3387184"/>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a:t>
            </a:r>
            <a:r>
              <a:rPr lang="en-US" sz="7000" b="1" err="1">
                <a:solidFill>
                  <a:srgbClr val="0070C0"/>
                </a:solidFill>
              </a:rPr>
              <a:t>for_each</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70D4245C-0AC3-9642-9538-5C80A9FD0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C7FC11DF-3729-0245-87C0-57C4CE6D9735}"/>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3" name="Graphic 12">
            <a:extLst>
              <a:ext uri="{FF2B5EF4-FFF2-40B4-BE49-F238E27FC236}">
                <a16:creationId xmlns:a16="http://schemas.microsoft.com/office/drawing/2014/main" id="{87530A49-E7F2-C345-A09C-D15DFBD98E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4" name="TextBox 13">
            <a:extLst>
              <a:ext uri="{FF2B5EF4-FFF2-40B4-BE49-F238E27FC236}">
                <a16:creationId xmlns:a16="http://schemas.microsoft.com/office/drawing/2014/main" id="{00BB0129-8FFC-6642-B150-6D59871FD586}"/>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5" name="Oval 14">
            <a:extLst>
              <a:ext uri="{FF2B5EF4-FFF2-40B4-BE49-F238E27FC236}">
                <a16:creationId xmlns:a16="http://schemas.microsoft.com/office/drawing/2014/main" id="{B592157D-45BA-AE42-A5C8-92A9B67872FB}"/>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spTree>
    <p:extLst>
      <p:ext uri="{BB962C8B-B14F-4D97-AF65-F5344CB8AC3E}">
        <p14:creationId xmlns:p14="http://schemas.microsoft.com/office/powerpoint/2010/main" val="33576652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40561260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9DA7-D3C0-9542-8C42-3978B8F5D7A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2CA522-4DC2-FF43-8F73-FD483BF44500}"/>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Input Variable</a:t>
            </a:r>
          </a:p>
        </p:txBody>
      </p:sp>
      <p:pic>
        <p:nvPicPr>
          <p:cNvPr id="5" name="Picture 4">
            <a:extLst>
              <a:ext uri="{FF2B5EF4-FFF2-40B4-BE49-F238E27FC236}">
                <a16:creationId xmlns:a16="http://schemas.microsoft.com/office/drawing/2014/main" id="{C52ABC6E-6EAB-2A4B-920D-CB306ED28839}"/>
              </a:ext>
            </a:extLst>
          </p:cNvPr>
          <p:cNvPicPr>
            <a:picLocks noChangeAspect="1"/>
          </p:cNvPicPr>
          <p:nvPr/>
        </p:nvPicPr>
        <p:blipFill>
          <a:blip r:embed="rId2"/>
          <a:stretch>
            <a:fillRect/>
          </a:stretch>
        </p:blipFill>
        <p:spPr>
          <a:xfrm>
            <a:off x="220717" y="1461658"/>
            <a:ext cx="7388846" cy="4329542"/>
          </a:xfrm>
          <a:prstGeom prst="rect">
            <a:avLst/>
          </a:prstGeom>
        </p:spPr>
      </p:pic>
      <p:pic>
        <p:nvPicPr>
          <p:cNvPr id="6" name="Picture 5">
            <a:extLst>
              <a:ext uri="{FF2B5EF4-FFF2-40B4-BE49-F238E27FC236}">
                <a16:creationId xmlns:a16="http://schemas.microsoft.com/office/drawing/2014/main" id="{57195E65-40B6-F64B-A686-B6FDD4491AF3}"/>
              </a:ext>
            </a:extLst>
          </p:cNvPr>
          <p:cNvPicPr>
            <a:picLocks noChangeAspect="1"/>
          </p:cNvPicPr>
          <p:nvPr/>
        </p:nvPicPr>
        <p:blipFill>
          <a:blip r:embed="rId3"/>
          <a:stretch>
            <a:fillRect/>
          </a:stretch>
        </p:blipFill>
        <p:spPr>
          <a:xfrm>
            <a:off x="7609563" y="4604985"/>
            <a:ext cx="6860847" cy="2878461"/>
          </a:xfrm>
          <a:prstGeom prst="rect">
            <a:avLst/>
          </a:prstGeom>
        </p:spPr>
      </p:pic>
    </p:spTree>
    <p:extLst>
      <p:ext uri="{BB962C8B-B14F-4D97-AF65-F5344CB8AC3E}">
        <p14:creationId xmlns:p14="http://schemas.microsoft.com/office/powerpoint/2010/main" val="33365745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Network Interface</a:t>
            </a:r>
          </a:p>
        </p:txBody>
      </p:sp>
      <p:pic>
        <p:nvPicPr>
          <p:cNvPr id="6" name="Picture 5">
            <a:extLst>
              <a:ext uri="{FF2B5EF4-FFF2-40B4-BE49-F238E27FC236}">
                <a16:creationId xmlns:a16="http://schemas.microsoft.com/office/drawing/2014/main" id="{D48F5122-C2AE-6B43-A860-6F0F4EDAC2D2}"/>
              </a:ext>
            </a:extLst>
          </p:cNvPr>
          <p:cNvPicPr>
            <a:picLocks noChangeAspect="1"/>
          </p:cNvPicPr>
          <p:nvPr/>
        </p:nvPicPr>
        <p:blipFill>
          <a:blip r:embed="rId2"/>
          <a:stretch>
            <a:fillRect/>
          </a:stretch>
        </p:blipFill>
        <p:spPr>
          <a:xfrm>
            <a:off x="683173" y="1441261"/>
            <a:ext cx="13442731" cy="6000734"/>
          </a:xfrm>
          <a:prstGeom prst="rect">
            <a:avLst/>
          </a:prstGeom>
        </p:spPr>
      </p:pic>
    </p:spTree>
    <p:extLst>
      <p:ext uri="{BB962C8B-B14F-4D97-AF65-F5344CB8AC3E}">
        <p14:creationId xmlns:p14="http://schemas.microsoft.com/office/powerpoint/2010/main" val="41441704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Virtual Machine</a:t>
            </a:r>
          </a:p>
        </p:txBody>
      </p:sp>
      <p:pic>
        <p:nvPicPr>
          <p:cNvPr id="3" name="Picture 2">
            <a:extLst>
              <a:ext uri="{FF2B5EF4-FFF2-40B4-BE49-F238E27FC236}">
                <a16:creationId xmlns:a16="http://schemas.microsoft.com/office/drawing/2014/main" id="{263B65F3-2B7E-AB47-AC1F-3E255FCCFBB3}"/>
              </a:ext>
            </a:extLst>
          </p:cNvPr>
          <p:cNvPicPr>
            <a:picLocks noChangeAspect="1"/>
          </p:cNvPicPr>
          <p:nvPr/>
        </p:nvPicPr>
        <p:blipFill>
          <a:blip r:embed="rId2"/>
          <a:stretch>
            <a:fillRect/>
          </a:stretch>
        </p:blipFill>
        <p:spPr>
          <a:xfrm>
            <a:off x="450273" y="1358712"/>
            <a:ext cx="13729853" cy="5995246"/>
          </a:xfrm>
          <a:prstGeom prst="rect">
            <a:avLst/>
          </a:prstGeom>
        </p:spPr>
      </p:pic>
    </p:spTree>
    <p:extLst>
      <p:ext uri="{BB962C8B-B14F-4D97-AF65-F5344CB8AC3E}">
        <p14:creationId xmlns:p14="http://schemas.microsoft.com/office/powerpoint/2010/main" val="22412513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p:txBody>
          <a:bodyPr>
            <a:normAutofit/>
          </a:bodyPr>
          <a:lstStyle/>
          <a:p>
            <a:r>
              <a:rPr lang="en-US" dirty="0"/>
              <a:t>Meta-Argument </a:t>
            </a:r>
            <a:r>
              <a:rPr lang="en-US" dirty="0" err="1"/>
              <a:t>for_each</a:t>
            </a:r>
            <a:r>
              <a:rPr lang="en-US" dirty="0"/>
              <a:t> – </a:t>
            </a:r>
            <a:r>
              <a:rPr lang="en-US" dirty="0">
                <a:solidFill>
                  <a:srgbClr val="389954"/>
                </a:solidFill>
              </a:rPr>
              <a:t>LB Backend Pool</a:t>
            </a:r>
          </a:p>
        </p:txBody>
      </p:sp>
      <p:pic>
        <p:nvPicPr>
          <p:cNvPr id="5" name="Picture 4">
            <a:extLst>
              <a:ext uri="{FF2B5EF4-FFF2-40B4-BE49-F238E27FC236}">
                <a16:creationId xmlns:a16="http://schemas.microsoft.com/office/drawing/2014/main" id="{D3AAB132-567C-AA42-8413-BF4E757838B5}"/>
              </a:ext>
            </a:extLst>
          </p:cNvPr>
          <p:cNvPicPr>
            <a:picLocks noChangeAspect="1"/>
          </p:cNvPicPr>
          <p:nvPr/>
        </p:nvPicPr>
        <p:blipFill>
          <a:blip r:embed="rId2"/>
          <a:stretch>
            <a:fillRect/>
          </a:stretch>
        </p:blipFill>
        <p:spPr>
          <a:xfrm>
            <a:off x="693683" y="2816523"/>
            <a:ext cx="13474262" cy="2550611"/>
          </a:xfrm>
          <a:prstGeom prst="rect">
            <a:avLst/>
          </a:prstGeom>
        </p:spPr>
      </p:pic>
    </p:spTree>
    <p:extLst>
      <p:ext uri="{BB962C8B-B14F-4D97-AF65-F5344CB8AC3E}">
        <p14:creationId xmlns:p14="http://schemas.microsoft.com/office/powerpoint/2010/main" val="2349456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32329397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a:xfrm>
            <a:off x="1005840" y="24305"/>
            <a:ext cx="12618720" cy="853895"/>
          </a:xfrm>
        </p:spPr>
        <p:txBody>
          <a:bodyPr>
            <a:normAutofit fontScale="90000"/>
          </a:bodyPr>
          <a:lstStyle/>
          <a:p>
            <a:r>
              <a:rPr lang="en-US" dirty="0"/>
              <a:t>Meta-Argument </a:t>
            </a:r>
            <a:r>
              <a:rPr lang="en-US" dirty="0" err="1"/>
              <a:t>for_each</a:t>
            </a:r>
            <a:r>
              <a:rPr lang="en-US" dirty="0"/>
              <a:t> – </a:t>
            </a:r>
            <a:r>
              <a:rPr lang="en-US" dirty="0">
                <a:solidFill>
                  <a:srgbClr val="389954"/>
                </a:solidFill>
              </a:rPr>
              <a:t>Inbound NAT Rules</a:t>
            </a:r>
          </a:p>
        </p:txBody>
      </p:sp>
      <p:pic>
        <p:nvPicPr>
          <p:cNvPr id="3" name="Picture 2">
            <a:extLst>
              <a:ext uri="{FF2B5EF4-FFF2-40B4-BE49-F238E27FC236}">
                <a16:creationId xmlns:a16="http://schemas.microsoft.com/office/drawing/2014/main" id="{2EE990E1-98CA-6B4D-9976-BD2450C8EF1E}"/>
              </a:ext>
            </a:extLst>
          </p:cNvPr>
          <p:cNvPicPr>
            <a:picLocks noChangeAspect="1"/>
          </p:cNvPicPr>
          <p:nvPr/>
        </p:nvPicPr>
        <p:blipFill>
          <a:blip r:embed="rId2"/>
          <a:stretch>
            <a:fillRect/>
          </a:stretch>
        </p:blipFill>
        <p:spPr>
          <a:xfrm>
            <a:off x="704193" y="998027"/>
            <a:ext cx="13222014" cy="6602331"/>
          </a:xfrm>
          <a:prstGeom prst="rect">
            <a:avLst/>
          </a:prstGeom>
        </p:spPr>
      </p:pic>
    </p:spTree>
    <p:extLst>
      <p:ext uri="{BB962C8B-B14F-4D97-AF65-F5344CB8AC3E}">
        <p14:creationId xmlns:p14="http://schemas.microsoft.com/office/powerpoint/2010/main" val="22947226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82EF-220B-2A42-8F23-FD3CDB72A4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C9C8474-A436-8E45-9E42-76441378138A}"/>
              </a:ext>
            </a:extLst>
          </p:cNvPr>
          <p:cNvSpPr>
            <a:spLocks noGrp="1"/>
          </p:cNvSpPr>
          <p:nvPr>
            <p:ph type="title"/>
          </p:nvPr>
        </p:nvSpPr>
        <p:spPr>
          <a:xfrm>
            <a:off x="1005840" y="157193"/>
            <a:ext cx="12618720" cy="452407"/>
          </a:xfrm>
        </p:spPr>
        <p:txBody>
          <a:bodyPr>
            <a:normAutofit fontScale="90000"/>
          </a:bodyPr>
          <a:lstStyle/>
          <a:p>
            <a:r>
              <a:rPr lang="en-US" dirty="0"/>
              <a:t>Terraform – </a:t>
            </a:r>
            <a:r>
              <a:rPr lang="en-US" dirty="0">
                <a:solidFill>
                  <a:srgbClr val="389954"/>
                </a:solidFill>
              </a:rPr>
              <a:t>For Loops using Outputs</a:t>
            </a:r>
          </a:p>
        </p:txBody>
      </p:sp>
      <p:pic>
        <p:nvPicPr>
          <p:cNvPr id="6" name="Picture 5">
            <a:extLst>
              <a:ext uri="{FF2B5EF4-FFF2-40B4-BE49-F238E27FC236}">
                <a16:creationId xmlns:a16="http://schemas.microsoft.com/office/drawing/2014/main" id="{8DDE1138-7629-6148-BA67-8BD32B003D02}"/>
              </a:ext>
            </a:extLst>
          </p:cNvPr>
          <p:cNvPicPr>
            <a:picLocks noChangeAspect="1"/>
          </p:cNvPicPr>
          <p:nvPr/>
        </p:nvPicPr>
        <p:blipFill>
          <a:blip r:embed="rId2"/>
          <a:stretch>
            <a:fillRect/>
          </a:stretch>
        </p:blipFill>
        <p:spPr>
          <a:xfrm>
            <a:off x="307749" y="973688"/>
            <a:ext cx="14014902" cy="6282224"/>
          </a:xfrm>
          <a:prstGeom prst="rect">
            <a:avLst/>
          </a:prstGeom>
        </p:spPr>
      </p:pic>
    </p:spTree>
    <p:extLst>
      <p:ext uri="{BB962C8B-B14F-4D97-AF65-F5344CB8AC3E}">
        <p14:creationId xmlns:p14="http://schemas.microsoft.com/office/powerpoint/2010/main" val="41131634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7FBF01-A289-9642-851F-2A73E82F822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0E87CE3-E962-E747-BEFC-572458D8D7E9}"/>
              </a:ext>
            </a:extLst>
          </p:cNvPr>
          <p:cNvSpPr>
            <a:spLocks noGrp="1"/>
          </p:cNvSpPr>
          <p:nvPr>
            <p:ph type="title"/>
          </p:nvPr>
        </p:nvSpPr>
        <p:spPr>
          <a:xfrm>
            <a:off x="1005840" y="165142"/>
            <a:ext cx="12618720" cy="652103"/>
          </a:xfrm>
        </p:spPr>
        <p:txBody>
          <a:bodyPr>
            <a:normAutofit fontScale="90000"/>
          </a:bodyPr>
          <a:lstStyle/>
          <a:p>
            <a:r>
              <a:rPr lang="en-US" dirty="0"/>
              <a:t>Terraform – </a:t>
            </a:r>
            <a:r>
              <a:rPr lang="en-US" dirty="0">
                <a:solidFill>
                  <a:srgbClr val="389954"/>
                </a:solidFill>
              </a:rPr>
              <a:t>For Loops using Outputs</a:t>
            </a:r>
            <a:endParaRPr lang="en-US" dirty="0"/>
          </a:p>
        </p:txBody>
      </p:sp>
      <p:pic>
        <p:nvPicPr>
          <p:cNvPr id="6" name="Picture 5">
            <a:extLst>
              <a:ext uri="{FF2B5EF4-FFF2-40B4-BE49-F238E27FC236}">
                <a16:creationId xmlns:a16="http://schemas.microsoft.com/office/drawing/2014/main" id="{B4B4A5BE-D54C-BB46-8E36-989D5FE13198}"/>
              </a:ext>
            </a:extLst>
          </p:cNvPr>
          <p:cNvPicPr>
            <a:picLocks noChangeAspect="1"/>
          </p:cNvPicPr>
          <p:nvPr/>
        </p:nvPicPr>
        <p:blipFill>
          <a:blip r:embed="rId2"/>
          <a:stretch>
            <a:fillRect/>
          </a:stretch>
        </p:blipFill>
        <p:spPr>
          <a:xfrm>
            <a:off x="502920" y="1075731"/>
            <a:ext cx="13624560" cy="6247532"/>
          </a:xfrm>
          <a:prstGeom prst="rect">
            <a:avLst/>
          </a:prstGeom>
        </p:spPr>
      </p:pic>
    </p:spTree>
    <p:extLst>
      <p:ext uri="{BB962C8B-B14F-4D97-AF65-F5344CB8AC3E}">
        <p14:creationId xmlns:p14="http://schemas.microsoft.com/office/powerpoint/2010/main" val="10033406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1065186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99803" y="241586"/>
            <a:ext cx="209698" cy="3320329"/>
          </a:xfrm>
          <a:prstGeom prst="bentConnector3">
            <a:avLst>
              <a:gd name="adj1" fmla="val -10901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8C2F6F9-BEC1-C343-AA51-C5D0B7FA1506}"/>
              </a:ext>
            </a:extLst>
          </p:cNvPr>
          <p:cNvPicPr>
            <a:picLocks noChangeAspect="1"/>
          </p:cNvPicPr>
          <p:nvPr/>
        </p:nvPicPr>
        <p:blipFill>
          <a:blip r:embed="rId2"/>
          <a:stretch>
            <a:fillRect/>
          </a:stretch>
        </p:blipFill>
        <p:spPr>
          <a:xfrm>
            <a:off x="250934" y="2006600"/>
            <a:ext cx="9924971" cy="4751552"/>
          </a:xfrm>
          <a:prstGeom prst="rect">
            <a:avLst/>
          </a:prstGeom>
        </p:spPr>
      </p:pic>
      <p:sp>
        <p:nvSpPr>
          <p:cNvPr id="11" name="Rounded Rectangle 10">
            <a:extLst>
              <a:ext uri="{FF2B5EF4-FFF2-40B4-BE49-F238E27FC236}">
                <a16:creationId xmlns:a16="http://schemas.microsoft.com/office/drawing/2014/main" id="{E9488EC8-6B2D-ED41-9A41-FCAE8006D597}"/>
              </a:ext>
            </a:extLst>
          </p:cNvPr>
          <p:cNvSpPr/>
          <p:nvPr/>
        </p:nvSpPr>
        <p:spPr>
          <a:xfrm>
            <a:off x="7913128" y="2006600"/>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6000" b="1" dirty="0">
                <a:solidFill>
                  <a:srgbClr val="00B050"/>
                </a:solidFill>
              </a:rPr>
              <a:t>Virtual Machine</a:t>
            </a:r>
            <a:br>
              <a:rPr lang="en-US" sz="6000" b="1" dirty="0">
                <a:solidFill>
                  <a:srgbClr val="00B050"/>
                </a:solidFill>
              </a:rPr>
            </a:br>
            <a:r>
              <a:rPr lang="en-US" sz="6000" b="1" dirty="0">
                <a:solidFill>
                  <a:srgbClr val="00B050"/>
                </a:solidFill>
              </a:rPr>
              <a:t>Scale Sets </a:t>
            </a:r>
          </a:p>
          <a:p>
            <a:pPr marL="0" indent="0" algn="ctr">
              <a:buNone/>
            </a:pPr>
            <a:r>
              <a:rPr lang="en-US" sz="6000" b="1" dirty="0">
                <a:solidFill>
                  <a:srgbClr val="C00000"/>
                </a:solidFill>
              </a:rPr>
              <a:t>Manual Scaling</a:t>
            </a:r>
          </a:p>
          <a:p>
            <a:pPr marL="0" indent="0" algn="ctr">
              <a:buNone/>
            </a:pPr>
            <a:r>
              <a:rPr lang="en-US" sz="6000" b="1" dirty="0">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89EEF118-1E61-C747-AB60-6FAAF87B9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22CAF1E3-D857-8045-AD86-902942BA208D}"/>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3" name="TextBox 12">
            <a:extLst>
              <a:ext uri="{FF2B5EF4-FFF2-40B4-BE49-F238E27FC236}">
                <a16:creationId xmlns:a16="http://schemas.microsoft.com/office/drawing/2014/main" id="{8B66F74B-F6E8-F345-ACB9-7F6B88F7A34A}"/>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8F9D50C5-B191-D64E-89BA-6A6DC4FFEE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B7D6970C-7B5F-D84D-A7BB-952424B6226E}"/>
              </a:ext>
            </a:extLst>
          </p:cNvPr>
          <p:cNvSpPr/>
          <p:nvPr/>
        </p:nvSpPr>
        <p:spPr>
          <a:xfrm>
            <a:off x="5184168"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spTree>
    <p:extLst>
      <p:ext uri="{BB962C8B-B14F-4D97-AF65-F5344CB8AC3E}">
        <p14:creationId xmlns:p14="http://schemas.microsoft.com/office/powerpoint/2010/main" val="30965677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0B3B9AFA-7F94-B945-9676-979AA286BAEC}"/>
              </a:ext>
            </a:extLst>
          </p:cNvPr>
          <p:cNvSpPr/>
          <p:nvPr/>
        </p:nvSpPr>
        <p:spPr>
          <a:xfrm>
            <a:off x="6159062" y="5465379"/>
            <a:ext cx="2869324" cy="1797269"/>
          </a:xfrm>
          <a:custGeom>
            <a:avLst/>
            <a:gdLst>
              <a:gd name="connsiteX0" fmla="*/ 777766 w 2869324"/>
              <a:gd name="connsiteY0" fmla="*/ 241738 h 1797269"/>
              <a:gd name="connsiteX1" fmla="*/ 872359 w 2869324"/>
              <a:gd name="connsiteY1" fmla="*/ 220718 h 1797269"/>
              <a:gd name="connsiteX2" fmla="*/ 945931 w 2869324"/>
              <a:gd name="connsiteY2" fmla="*/ 189187 h 1797269"/>
              <a:gd name="connsiteX3" fmla="*/ 1040524 w 2869324"/>
              <a:gd name="connsiteY3" fmla="*/ 157655 h 1797269"/>
              <a:gd name="connsiteX4" fmla="*/ 1103586 w 2869324"/>
              <a:gd name="connsiteY4" fmla="*/ 136635 h 1797269"/>
              <a:gd name="connsiteX5" fmla="*/ 1177159 w 2869324"/>
              <a:gd name="connsiteY5" fmla="*/ 115614 h 1797269"/>
              <a:gd name="connsiteX6" fmla="*/ 1208690 w 2869324"/>
              <a:gd name="connsiteY6" fmla="*/ 105104 h 1797269"/>
              <a:gd name="connsiteX7" fmla="*/ 1261241 w 2869324"/>
              <a:gd name="connsiteY7" fmla="*/ 94593 h 1797269"/>
              <a:gd name="connsiteX8" fmla="*/ 1324304 w 2869324"/>
              <a:gd name="connsiteY8" fmla="*/ 73573 h 1797269"/>
              <a:gd name="connsiteX9" fmla="*/ 1366345 w 2869324"/>
              <a:gd name="connsiteY9" fmla="*/ 63062 h 1797269"/>
              <a:gd name="connsiteX10" fmla="*/ 1418897 w 2869324"/>
              <a:gd name="connsiteY10" fmla="*/ 52552 h 1797269"/>
              <a:gd name="connsiteX11" fmla="*/ 1481959 w 2869324"/>
              <a:gd name="connsiteY11" fmla="*/ 31531 h 1797269"/>
              <a:gd name="connsiteX12" fmla="*/ 1587062 w 2869324"/>
              <a:gd name="connsiteY12" fmla="*/ 21021 h 1797269"/>
              <a:gd name="connsiteX13" fmla="*/ 1660635 w 2869324"/>
              <a:gd name="connsiteY13" fmla="*/ 10511 h 1797269"/>
              <a:gd name="connsiteX14" fmla="*/ 1828800 w 2869324"/>
              <a:gd name="connsiteY14" fmla="*/ 0 h 1797269"/>
              <a:gd name="connsiteX15" fmla="*/ 2081048 w 2869324"/>
              <a:gd name="connsiteY15" fmla="*/ 21021 h 1797269"/>
              <a:gd name="connsiteX16" fmla="*/ 2154621 w 2869324"/>
              <a:gd name="connsiteY16" fmla="*/ 42042 h 1797269"/>
              <a:gd name="connsiteX17" fmla="*/ 2238704 w 2869324"/>
              <a:gd name="connsiteY17" fmla="*/ 63062 h 1797269"/>
              <a:gd name="connsiteX18" fmla="*/ 2333297 w 2869324"/>
              <a:gd name="connsiteY18" fmla="*/ 115614 h 1797269"/>
              <a:gd name="connsiteX19" fmla="*/ 2364828 w 2869324"/>
              <a:gd name="connsiteY19" fmla="*/ 136635 h 1797269"/>
              <a:gd name="connsiteX20" fmla="*/ 2396359 w 2869324"/>
              <a:gd name="connsiteY20" fmla="*/ 168166 h 1797269"/>
              <a:gd name="connsiteX21" fmla="*/ 2427890 w 2869324"/>
              <a:gd name="connsiteY21" fmla="*/ 189187 h 1797269"/>
              <a:gd name="connsiteX22" fmla="*/ 2490952 w 2869324"/>
              <a:gd name="connsiteY22" fmla="*/ 241738 h 1797269"/>
              <a:gd name="connsiteX23" fmla="*/ 2511972 w 2869324"/>
              <a:gd name="connsiteY23" fmla="*/ 273269 h 1797269"/>
              <a:gd name="connsiteX24" fmla="*/ 2575035 w 2869324"/>
              <a:gd name="connsiteY24" fmla="*/ 325821 h 1797269"/>
              <a:gd name="connsiteX25" fmla="*/ 2617076 w 2869324"/>
              <a:gd name="connsiteY25" fmla="*/ 388883 h 1797269"/>
              <a:gd name="connsiteX26" fmla="*/ 2638097 w 2869324"/>
              <a:gd name="connsiteY26" fmla="*/ 420414 h 1797269"/>
              <a:gd name="connsiteX27" fmla="*/ 2722179 w 2869324"/>
              <a:gd name="connsiteY27" fmla="*/ 546538 h 1797269"/>
              <a:gd name="connsiteX28" fmla="*/ 2764221 w 2869324"/>
              <a:gd name="connsiteY28" fmla="*/ 641131 h 1797269"/>
              <a:gd name="connsiteX29" fmla="*/ 2774731 w 2869324"/>
              <a:gd name="connsiteY29" fmla="*/ 672662 h 1797269"/>
              <a:gd name="connsiteX30" fmla="*/ 2795752 w 2869324"/>
              <a:gd name="connsiteY30" fmla="*/ 704193 h 1797269"/>
              <a:gd name="connsiteX31" fmla="*/ 2827283 w 2869324"/>
              <a:gd name="connsiteY31" fmla="*/ 798787 h 1797269"/>
              <a:gd name="connsiteX32" fmla="*/ 2837793 w 2869324"/>
              <a:gd name="connsiteY32" fmla="*/ 830318 h 1797269"/>
              <a:gd name="connsiteX33" fmla="*/ 2848304 w 2869324"/>
              <a:gd name="connsiteY33" fmla="*/ 882869 h 1797269"/>
              <a:gd name="connsiteX34" fmla="*/ 2858814 w 2869324"/>
              <a:gd name="connsiteY34" fmla="*/ 924911 h 1797269"/>
              <a:gd name="connsiteX35" fmla="*/ 2869324 w 2869324"/>
              <a:gd name="connsiteY35" fmla="*/ 987973 h 1797269"/>
              <a:gd name="connsiteX36" fmla="*/ 2858814 w 2869324"/>
              <a:gd name="connsiteY36" fmla="*/ 1177159 h 1797269"/>
              <a:gd name="connsiteX37" fmla="*/ 2827283 w 2869324"/>
              <a:gd name="connsiteY37" fmla="*/ 1208690 h 1797269"/>
              <a:gd name="connsiteX38" fmla="*/ 2743200 w 2869324"/>
              <a:gd name="connsiteY38" fmla="*/ 1292773 h 1797269"/>
              <a:gd name="connsiteX39" fmla="*/ 2680138 w 2869324"/>
              <a:gd name="connsiteY39" fmla="*/ 1355835 h 1797269"/>
              <a:gd name="connsiteX40" fmla="*/ 2617076 w 2869324"/>
              <a:gd name="connsiteY40" fmla="*/ 1418897 h 1797269"/>
              <a:gd name="connsiteX41" fmla="*/ 2585545 w 2869324"/>
              <a:gd name="connsiteY41" fmla="*/ 1450428 h 1797269"/>
              <a:gd name="connsiteX42" fmla="*/ 2522483 w 2869324"/>
              <a:gd name="connsiteY42" fmla="*/ 1492469 h 1797269"/>
              <a:gd name="connsiteX43" fmla="*/ 2490952 w 2869324"/>
              <a:gd name="connsiteY43" fmla="*/ 1513490 h 1797269"/>
              <a:gd name="connsiteX44" fmla="*/ 2448910 w 2869324"/>
              <a:gd name="connsiteY44" fmla="*/ 1534511 h 1797269"/>
              <a:gd name="connsiteX45" fmla="*/ 2417379 w 2869324"/>
              <a:gd name="connsiteY45" fmla="*/ 1555531 h 1797269"/>
              <a:gd name="connsiteX46" fmla="*/ 2375338 w 2869324"/>
              <a:gd name="connsiteY46" fmla="*/ 1566042 h 1797269"/>
              <a:gd name="connsiteX47" fmla="*/ 2333297 w 2869324"/>
              <a:gd name="connsiteY47" fmla="*/ 1587062 h 1797269"/>
              <a:gd name="connsiteX48" fmla="*/ 2301766 w 2869324"/>
              <a:gd name="connsiteY48" fmla="*/ 1597573 h 1797269"/>
              <a:gd name="connsiteX49" fmla="*/ 2165131 w 2869324"/>
              <a:gd name="connsiteY49" fmla="*/ 1650124 h 1797269"/>
              <a:gd name="connsiteX50" fmla="*/ 2112579 w 2869324"/>
              <a:gd name="connsiteY50" fmla="*/ 1671145 h 1797269"/>
              <a:gd name="connsiteX51" fmla="*/ 1986455 w 2869324"/>
              <a:gd name="connsiteY51" fmla="*/ 1692166 h 1797269"/>
              <a:gd name="connsiteX52" fmla="*/ 1944414 w 2869324"/>
              <a:gd name="connsiteY52" fmla="*/ 1702676 h 1797269"/>
              <a:gd name="connsiteX53" fmla="*/ 1755228 w 2869324"/>
              <a:gd name="connsiteY53" fmla="*/ 1723697 h 1797269"/>
              <a:gd name="connsiteX54" fmla="*/ 1650124 w 2869324"/>
              <a:gd name="connsiteY54" fmla="*/ 1744718 h 1797269"/>
              <a:gd name="connsiteX55" fmla="*/ 1397876 w 2869324"/>
              <a:gd name="connsiteY55" fmla="*/ 1776249 h 1797269"/>
              <a:gd name="connsiteX56" fmla="*/ 840828 w 2869324"/>
              <a:gd name="connsiteY56" fmla="*/ 1797269 h 1797269"/>
              <a:gd name="connsiteX57" fmla="*/ 483476 w 2869324"/>
              <a:gd name="connsiteY57" fmla="*/ 1786759 h 1797269"/>
              <a:gd name="connsiteX58" fmla="*/ 378372 w 2869324"/>
              <a:gd name="connsiteY58" fmla="*/ 1765738 h 1797269"/>
              <a:gd name="connsiteX59" fmla="*/ 325821 w 2869324"/>
              <a:gd name="connsiteY59" fmla="*/ 1755228 h 1797269"/>
              <a:gd name="connsiteX60" fmla="*/ 294290 w 2869324"/>
              <a:gd name="connsiteY60" fmla="*/ 1744718 h 1797269"/>
              <a:gd name="connsiteX61" fmla="*/ 189186 w 2869324"/>
              <a:gd name="connsiteY61" fmla="*/ 1713187 h 1797269"/>
              <a:gd name="connsiteX62" fmla="*/ 157655 w 2869324"/>
              <a:gd name="connsiteY62" fmla="*/ 1702676 h 1797269"/>
              <a:gd name="connsiteX63" fmla="*/ 126124 w 2869324"/>
              <a:gd name="connsiteY63" fmla="*/ 1692166 h 1797269"/>
              <a:gd name="connsiteX64" fmla="*/ 94593 w 2869324"/>
              <a:gd name="connsiteY64" fmla="*/ 1671145 h 1797269"/>
              <a:gd name="connsiteX65" fmla="*/ 52552 w 2869324"/>
              <a:gd name="connsiteY65" fmla="*/ 1608083 h 1797269"/>
              <a:gd name="connsiteX66" fmla="*/ 42041 w 2869324"/>
              <a:gd name="connsiteY66" fmla="*/ 1566042 h 1797269"/>
              <a:gd name="connsiteX67" fmla="*/ 31531 w 2869324"/>
              <a:gd name="connsiteY67" fmla="*/ 1534511 h 1797269"/>
              <a:gd name="connsiteX68" fmla="*/ 10510 w 2869324"/>
              <a:gd name="connsiteY68" fmla="*/ 1450428 h 1797269"/>
              <a:gd name="connsiteX69" fmla="*/ 0 w 2869324"/>
              <a:gd name="connsiteY69" fmla="*/ 1366345 h 1797269"/>
              <a:gd name="connsiteX70" fmla="*/ 21021 w 2869324"/>
              <a:gd name="connsiteY70" fmla="*/ 1156138 h 1797269"/>
              <a:gd name="connsiteX71" fmla="*/ 31531 w 2869324"/>
              <a:gd name="connsiteY71" fmla="*/ 1124607 h 1797269"/>
              <a:gd name="connsiteX72" fmla="*/ 42041 w 2869324"/>
              <a:gd name="connsiteY72" fmla="*/ 1072055 h 1797269"/>
              <a:gd name="connsiteX73" fmla="*/ 63062 w 2869324"/>
              <a:gd name="connsiteY73" fmla="*/ 1008993 h 1797269"/>
              <a:gd name="connsiteX74" fmla="*/ 84083 w 2869324"/>
              <a:gd name="connsiteY74" fmla="*/ 935421 h 1797269"/>
              <a:gd name="connsiteX75" fmla="*/ 105104 w 2869324"/>
              <a:gd name="connsiteY75" fmla="*/ 893380 h 1797269"/>
              <a:gd name="connsiteX76" fmla="*/ 126124 w 2869324"/>
              <a:gd name="connsiteY76" fmla="*/ 809297 h 1797269"/>
              <a:gd name="connsiteX77" fmla="*/ 136635 w 2869324"/>
              <a:gd name="connsiteY77" fmla="*/ 777766 h 1797269"/>
              <a:gd name="connsiteX78" fmla="*/ 157655 w 2869324"/>
              <a:gd name="connsiteY78" fmla="*/ 746235 h 1797269"/>
              <a:gd name="connsiteX79" fmla="*/ 199697 w 2869324"/>
              <a:gd name="connsiteY79" fmla="*/ 651642 h 1797269"/>
              <a:gd name="connsiteX80" fmla="*/ 231228 w 2869324"/>
              <a:gd name="connsiteY80" fmla="*/ 630621 h 1797269"/>
              <a:gd name="connsiteX81" fmla="*/ 262759 w 2869324"/>
              <a:gd name="connsiteY81" fmla="*/ 599090 h 1797269"/>
              <a:gd name="connsiteX82" fmla="*/ 367862 w 2869324"/>
              <a:gd name="connsiteY82" fmla="*/ 536028 h 1797269"/>
              <a:gd name="connsiteX83" fmla="*/ 399393 w 2869324"/>
              <a:gd name="connsiteY83" fmla="*/ 515007 h 1797269"/>
              <a:gd name="connsiteX84" fmla="*/ 430924 w 2869324"/>
              <a:gd name="connsiteY84" fmla="*/ 504497 h 1797269"/>
              <a:gd name="connsiteX85" fmla="*/ 504497 w 2869324"/>
              <a:gd name="connsiteY85" fmla="*/ 462455 h 1797269"/>
              <a:gd name="connsiteX86" fmla="*/ 536028 w 2869324"/>
              <a:gd name="connsiteY86" fmla="*/ 451945 h 1797269"/>
              <a:gd name="connsiteX87" fmla="*/ 609600 w 2869324"/>
              <a:gd name="connsiteY87" fmla="*/ 409904 h 1797269"/>
              <a:gd name="connsiteX88" fmla="*/ 704193 w 2869324"/>
              <a:gd name="connsiteY88" fmla="*/ 357352 h 1797269"/>
              <a:gd name="connsiteX89" fmla="*/ 767255 w 2869324"/>
              <a:gd name="connsiteY89" fmla="*/ 315311 h 1797269"/>
              <a:gd name="connsiteX90" fmla="*/ 798786 w 2869324"/>
              <a:gd name="connsiteY90" fmla="*/ 294290 h 1797269"/>
              <a:gd name="connsiteX91" fmla="*/ 819807 w 2869324"/>
              <a:gd name="connsiteY91" fmla="*/ 262759 h 1797269"/>
              <a:gd name="connsiteX92" fmla="*/ 851338 w 2869324"/>
              <a:gd name="connsiteY92" fmla="*/ 241738 h 17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69324" h="1797269">
                <a:moveTo>
                  <a:pt x="777766" y="241738"/>
                </a:moveTo>
                <a:cubicBezTo>
                  <a:pt x="801984" y="237702"/>
                  <a:pt x="846486" y="233654"/>
                  <a:pt x="872359" y="220718"/>
                </a:cubicBezTo>
                <a:cubicBezTo>
                  <a:pt x="944943" y="184426"/>
                  <a:pt x="858434" y="211061"/>
                  <a:pt x="945931" y="189187"/>
                </a:cubicBezTo>
                <a:cubicBezTo>
                  <a:pt x="1023007" y="150648"/>
                  <a:pt x="950880" y="182103"/>
                  <a:pt x="1040524" y="157655"/>
                </a:cubicBezTo>
                <a:cubicBezTo>
                  <a:pt x="1061901" y="151825"/>
                  <a:pt x="1082281" y="142722"/>
                  <a:pt x="1103586" y="136635"/>
                </a:cubicBezTo>
                <a:lnTo>
                  <a:pt x="1177159" y="115614"/>
                </a:lnTo>
                <a:cubicBezTo>
                  <a:pt x="1187771" y="112431"/>
                  <a:pt x="1197942" y="107791"/>
                  <a:pt x="1208690" y="105104"/>
                </a:cubicBezTo>
                <a:cubicBezTo>
                  <a:pt x="1226021" y="100771"/>
                  <a:pt x="1244006" y="99293"/>
                  <a:pt x="1261241" y="94593"/>
                </a:cubicBezTo>
                <a:cubicBezTo>
                  <a:pt x="1282618" y="88763"/>
                  <a:pt x="1302808" y="78947"/>
                  <a:pt x="1324304" y="73573"/>
                </a:cubicBezTo>
                <a:cubicBezTo>
                  <a:pt x="1338318" y="70069"/>
                  <a:pt x="1352244" y="66196"/>
                  <a:pt x="1366345" y="63062"/>
                </a:cubicBezTo>
                <a:cubicBezTo>
                  <a:pt x="1383784" y="59187"/>
                  <a:pt x="1401662" y="57252"/>
                  <a:pt x="1418897" y="52552"/>
                </a:cubicBezTo>
                <a:cubicBezTo>
                  <a:pt x="1440274" y="46722"/>
                  <a:pt x="1459911" y="33736"/>
                  <a:pt x="1481959" y="31531"/>
                </a:cubicBezTo>
                <a:lnTo>
                  <a:pt x="1587062" y="21021"/>
                </a:lnTo>
                <a:cubicBezTo>
                  <a:pt x="1611666" y="18127"/>
                  <a:pt x="1635955" y="12657"/>
                  <a:pt x="1660635" y="10511"/>
                </a:cubicBezTo>
                <a:cubicBezTo>
                  <a:pt x="1716588" y="5645"/>
                  <a:pt x="1772745" y="3504"/>
                  <a:pt x="1828800" y="0"/>
                </a:cubicBezTo>
                <a:cubicBezTo>
                  <a:pt x="1912883" y="7007"/>
                  <a:pt x="1997368" y="10223"/>
                  <a:pt x="2081048" y="21021"/>
                </a:cubicBezTo>
                <a:cubicBezTo>
                  <a:pt x="2106344" y="24285"/>
                  <a:pt x="2129976" y="35470"/>
                  <a:pt x="2154621" y="42042"/>
                </a:cubicBezTo>
                <a:cubicBezTo>
                  <a:pt x="2182536" y="49486"/>
                  <a:pt x="2238704" y="63062"/>
                  <a:pt x="2238704" y="63062"/>
                </a:cubicBezTo>
                <a:cubicBezTo>
                  <a:pt x="2288892" y="88157"/>
                  <a:pt x="2280511" y="82623"/>
                  <a:pt x="2333297" y="115614"/>
                </a:cubicBezTo>
                <a:cubicBezTo>
                  <a:pt x="2344009" y="122309"/>
                  <a:pt x="2355124" y="128548"/>
                  <a:pt x="2364828" y="136635"/>
                </a:cubicBezTo>
                <a:cubicBezTo>
                  <a:pt x="2376247" y="146151"/>
                  <a:pt x="2384940" y="158650"/>
                  <a:pt x="2396359" y="168166"/>
                </a:cubicBezTo>
                <a:cubicBezTo>
                  <a:pt x="2406063" y="176253"/>
                  <a:pt x="2418186" y="181100"/>
                  <a:pt x="2427890" y="189187"/>
                </a:cubicBezTo>
                <a:cubicBezTo>
                  <a:pt x="2508808" y="256619"/>
                  <a:pt x="2412673" y="189554"/>
                  <a:pt x="2490952" y="241738"/>
                </a:cubicBezTo>
                <a:cubicBezTo>
                  <a:pt x="2497959" y="252248"/>
                  <a:pt x="2503885" y="263565"/>
                  <a:pt x="2511972" y="273269"/>
                </a:cubicBezTo>
                <a:cubicBezTo>
                  <a:pt x="2537260" y="303614"/>
                  <a:pt x="2544034" y="305153"/>
                  <a:pt x="2575035" y="325821"/>
                </a:cubicBezTo>
                <a:lnTo>
                  <a:pt x="2617076" y="388883"/>
                </a:lnTo>
                <a:cubicBezTo>
                  <a:pt x="2624083" y="399393"/>
                  <a:pt x="2630518" y="410309"/>
                  <a:pt x="2638097" y="420414"/>
                </a:cubicBezTo>
                <a:cubicBezTo>
                  <a:pt x="2669797" y="462681"/>
                  <a:pt x="2697442" y="497064"/>
                  <a:pt x="2722179" y="546538"/>
                </a:cubicBezTo>
                <a:cubicBezTo>
                  <a:pt x="2746063" y="594306"/>
                  <a:pt x="2744093" y="587457"/>
                  <a:pt x="2764221" y="641131"/>
                </a:cubicBezTo>
                <a:cubicBezTo>
                  <a:pt x="2768111" y="651504"/>
                  <a:pt x="2769776" y="662753"/>
                  <a:pt x="2774731" y="672662"/>
                </a:cubicBezTo>
                <a:cubicBezTo>
                  <a:pt x="2780380" y="683960"/>
                  <a:pt x="2788745" y="693683"/>
                  <a:pt x="2795752" y="704193"/>
                </a:cubicBezTo>
                <a:lnTo>
                  <a:pt x="2827283" y="798787"/>
                </a:lnTo>
                <a:cubicBezTo>
                  <a:pt x="2830786" y="809297"/>
                  <a:pt x="2835620" y="819454"/>
                  <a:pt x="2837793" y="830318"/>
                </a:cubicBezTo>
                <a:cubicBezTo>
                  <a:pt x="2841297" y="847835"/>
                  <a:pt x="2844429" y="865430"/>
                  <a:pt x="2848304" y="882869"/>
                </a:cubicBezTo>
                <a:cubicBezTo>
                  <a:pt x="2851438" y="896970"/>
                  <a:pt x="2855981" y="910746"/>
                  <a:pt x="2858814" y="924911"/>
                </a:cubicBezTo>
                <a:cubicBezTo>
                  <a:pt x="2862993" y="945808"/>
                  <a:pt x="2865821" y="966952"/>
                  <a:pt x="2869324" y="987973"/>
                </a:cubicBezTo>
                <a:cubicBezTo>
                  <a:pt x="2865821" y="1051035"/>
                  <a:pt x="2870632" y="1115115"/>
                  <a:pt x="2858814" y="1177159"/>
                </a:cubicBezTo>
                <a:cubicBezTo>
                  <a:pt x="2856033" y="1191760"/>
                  <a:pt x="2836409" y="1196957"/>
                  <a:pt x="2827283" y="1208690"/>
                </a:cubicBezTo>
                <a:cubicBezTo>
                  <a:pt x="2689793" y="1385462"/>
                  <a:pt x="2861642" y="1198019"/>
                  <a:pt x="2743200" y="1292773"/>
                </a:cubicBezTo>
                <a:cubicBezTo>
                  <a:pt x="2719987" y="1311344"/>
                  <a:pt x="2701159" y="1334814"/>
                  <a:pt x="2680138" y="1355835"/>
                </a:cubicBezTo>
                <a:lnTo>
                  <a:pt x="2617076" y="1418897"/>
                </a:lnTo>
                <a:cubicBezTo>
                  <a:pt x="2606566" y="1429407"/>
                  <a:pt x="2597913" y="1442183"/>
                  <a:pt x="2585545" y="1450428"/>
                </a:cubicBezTo>
                <a:lnTo>
                  <a:pt x="2522483" y="1492469"/>
                </a:lnTo>
                <a:cubicBezTo>
                  <a:pt x="2511973" y="1499476"/>
                  <a:pt x="2502250" y="1507841"/>
                  <a:pt x="2490952" y="1513490"/>
                </a:cubicBezTo>
                <a:cubicBezTo>
                  <a:pt x="2476938" y="1520497"/>
                  <a:pt x="2462514" y="1526738"/>
                  <a:pt x="2448910" y="1534511"/>
                </a:cubicBezTo>
                <a:cubicBezTo>
                  <a:pt x="2437943" y="1540778"/>
                  <a:pt x="2428989" y="1550555"/>
                  <a:pt x="2417379" y="1555531"/>
                </a:cubicBezTo>
                <a:cubicBezTo>
                  <a:pt x="2404102" y="1561221"/>
                  <a:pt x="2388863" y="1560970"/>
                  <a:pt x="2375338" y="1566042"/>
                </a:cubicBezTo>
                <a:cubicBezTo>
                  <a:pt x="2360668" y="1571543"/>
                  <a:pt x="2347698" y="1580890"/>
                  <a:pt x="2333297" y="1587062"/>
                </a:cubicBezTo>
                <a:cubicBezTo>
                  <a:pt x="2323114" y="1591426"/>
                  <a:pt x="2311852" y="1592988"/>
                  <a:pt x="2301766" y="1597573"/>
                </a:cubicBezTo>
                <a:cubicBezTo>
                  <a:pt x="2183840" y="1651176"/>
                  <a:pt x="2258595" y="1631432"/>
                  <a:pt x="2165131" y="1650124"/>
                </a:cubicBezTo>
                <a:cubicBezTo>
                  <a:pt x="2147614" y="1657131"/>
                  <a:pt x="2130650" y="1665724"/>
                  <a:pt x="2112579" y="1671145"/>
                </a:cubicBezTo>
                <a:cubicBezTo>
                  <a:pt x="2079070" y="1681198"/>
                  <a:pt x="2017618" y="1686500"/>
                  <a:pt x="1986455" y="1692166"/>
                </a:cubicBezTo>
                <a:cubicBezTo>
                  <a:pt x="1972243" y="1694750"/>
                  <a:pt x="1958662" y="1700301"/>
                  <a:pt x="1944414" y="1702676"/>
                </a:cubicBezTo>
                <a:cubicBezTo>
                  <a:pt x="1802305" y="1726361"/>
                  <a:pt x="1917218" y="1699399"/>
                  <a:pt x="1755228" y="1723697"/>
                </a:cubicBezTo>
                <a:cubicBezTo>
                  <a:pt x="1719895" y="1728997"/>
                  <a:pt x="1685493" y="1739665"/>
                  <a:pt x="1650124" y="1744718"/>
                </a:cubicBezTo>
                <a:cubicBezTo>
                  <a:pt x="1555058" y="1758298"/>
                  <a:pt x="1490501" y="1769633"/>
                  <a:pt x="1397876" y="1776249"/>
                </a:cubicBezTo>
                <a:cubicBezTo>
                  <a:pt x="1201657" y="1790265"/>
                  <a:pt x="1047594" y="1791362"/>
                  <a:pt x="840828" y="1797269"/>
                </a:cubicBezTo>
                <a:cubicBezTo>
                  <a:pt x="721711" y="1793766"/>
                  <a:pt x="602496" y="1792710"/>
                  <a:pt x="483476" y="1786759"/>
                </a:cubicBezTo>
                <a:cubicBezTo>
                  <a:pt x="443607" y="1784766"/>
                  <a:pt x="415709" y="1774035"/>
                  <a:pt x="378372" y="1765738"/>
                </a:cubicBezTo>
                <a:cubicBezTo>
                  <a:pt x="360934" y="1761863"/>
                  <a:pt x="343152" y="1759561"/>
                  <a:pt x="325821" y="1755228"/>
                </a:cubicBezTo>
                <a:cubicBezTo>
                  <a:pt x="315073" y="1752541"/>
                  <a:pt x="304943" y="1747762"/>
                  <a:pt x="294290" y="1744718"/>
                </a:cubicBezTo>
                <a:cubicBezTo>
                  <a:pt x="183121" y="1712955"/>
                  <a:pt x="339013" y="1763129"/>
                  <a:pt x="189186" y="1713187"/>
                </a:cubicBezTo>
                <a:lnTo>
                  <a:pt x="157655" y="1702676"/>
                </a:lnTo>
                <a:lnTo>
                  <a:pt x="126124" y="1692166"/>
                </a:lnTo>
                <a:cubicBezTo>
                  <a:pt x="115614" y="1685159"/>
                  <a:pt x="102911" y="1680652"/>
                  <a:pt x="94593" y="1671145"/>
                </a:cubicBezTo>
                <a:cubicBezTo>
                  <a:pt x="77957" y="1652132"/>
                  <a:pt x="52552" y="1608083"/>
                  <a:pt x="52552" y="1608083"/>
                </a:cubicBezTo>
                <a:cubicBezTo>
                  <a:pt x="49048" y="1594069"/>
                  <a:pt x="46009" y="1579931"/>
                  <a:pt x="42041" y="1566042"/>
                </a:cubicBezTo>
                <a:cubicBezTo>
                  <a:pt x="38997" y="1555389"/>
                  <a:pt x="34218" y="1545259"/>
                  <a:pt x="31531" y="1534511"/>
                </a:cubicBezTo>
                <a:lnTo>
                  <a:pt x="10510" y="1450428"/>
                </a:lnTo>
                <a:cubicBezTo>
                  <a:pt x="7007" y="1422400"/>
                  <a:pt x="0" y="1394591"/>
                  <a:pt x="0" y="1366345"/>
                </a:cubicBezTo>
                <a:cubicBezTo>
                  <a:pt x="0" y="1316419"/>
                  <a:pt x="7638" y="1216359"/>
                  <a:pt x="21021" y="1156138"/>
                </a:cubicBezTo>
                <a:cubicBezTo>
                  <a:pt x="23424" y="1145323"/>
                  <a:pt x="28844" y="1135355"/>
                  <a:pt x="31531" y="1124607"/>
                </a:cubicBezTo>
                <a:cubicBezTo>
                  <a:pt x="35864" y="1107276"/>
                  <a:pt x="37341" y="1089290"/>
                  <a:pt x="42041" y="1072055"/>
                </a:cubicBezTo>
                <a:cubicBezTo>
                  <a:pt x="47871" y="1050678"/>
                  <a:pt x="57688" y="1030489"/>
                  <a:pt x="63062" y="1008993"/>
                </a:cubicBezTo>
                <a:cubicBezTo>
                  <a:pt x="68397" y="987653"/>
                  <a:pt x="75034" y="956535"/>
                  <a:pt x="84083" y="935421"/>
                </a:cubicBezTo>
                <a:cubicBezTo>
                  <a:pt x="90255" y="921020"/>
                  <a:pt x="98097" y="907394"/>
                  <a:pt x="105104" y="893380"/>
                </a:cubicBezTo>
                <a:cubicBezTo>
                  <a:pt x="112111" y="865352"/>
                  <a:pt x="116988" y="836704"/>
                  <a:pt x="126124" y="809297"/>
                </a:cubicBezTo>
                <a:cubicBezTo>
                  <a:pt x="129628" y="798787"/>
                  <a:pt x="131680" y="787675"/>
                  <a:pt x="136635" y="777766"/>
                </a:cubicBezTo>
                <a:cubicBezTo>
                  <a:pt x="142284" y="766468"/>
                  <a:pt x="152525" y="757778"/>
                  <a:pt x="157655" y="746235"/>
                </a:cubicBezTo>
                <a:cubicBezTo>
                  <a:pt x="174307" y="708768"/>
                  <a:pt x="171153" y="680186"/>
                  <a:pt x="199697" y="651642"/>
                </a:cubicBezTo>
                <a:cubicBezTo>
                  <a:pt x="208629" y="642710"/>
                  <a:pt x="221524" y="638708"/>
                  <a:pt x="231228" y="630621"/>
                </a:cubicBezTo>
                <a:cubicBezTo>
                  <a:pt x="242647" y="621105"/>
                  <a:pt x="251026" y="608215"/>
                  <a:pt x="262759" y="599090"/>
                </a:cubicBezTo>
                <a:cubicBezTo>
                  <a:pt x="333958" y="543713"/>
                  <a:pt x="306263" y="571228"/>
                  <a:pt x="367862" y="536028"/>
                </a:cubicBezTo>
                <a:cubicBezTo>
                  <a:pt x="378830" y="529761"/>
                  <a:pt x="388095" y="520656"/>
                  <a:pt x="399393" y="515007"/>
                </a:cubicBezTo>
                <a:cubicBezTo>
                  <a:pt x="409302" y="510052"/>
                  <a:pt x="420741" y="508861"/>
                  <a:pt x="430924" y="504497"/>
                </a:cubicBezTo>
                <a:cubicBezTo>
                  <a:pt x="559912" y="449217"/>
                  <a:pt x="398941" y="515233"/>
                  <a:pt x="504497" y="462455"/>
                </a:cubicBezTo>
                <a:cubicBezTo>
                  <a:pt x="514406" y="457500"/>
                  <a:pt x="525518" y="455448"/>
                  <a:pt x="536028" y="451945"/>
                </a:cubicBezTo>
                <a:cubicBezTo>
                  <a:pt x="606824" y="381149"/>
                  <a:pt x="524907" y="452251"/>
                  <a:pt x="609600" y="409904"/>
                </a:cubicBezTo>
                <a:cubicBezTo>
                  <a:pt x="754156" y="337625"/>
                  <a:pt x="617000" y="386416"/>
                  <a:pt x="704193" y="357352"/>
                </a:cubicBezTo>
                <a:lnTo>
                  <a:pt x="767255" y="315311"/>
                </a:lnTo>
                <a:lnTo>
                  <a:pt x="798786" y="294290"/>
                </a:lnTo>
                <a:cubicBezTo>
                  <a:pt x="805793" y="283780"/>
                  <a:pt x="810875" y="271691"/>
                  <a:pt x="819807" y="262759"/>
                </a:cubicBezTo>
                <a:cubicBezTo>
                  <a:pt x="828739" y="253827"/>
                  <a:pt x="851338" y="241738"/>
                  <a:pt x="851338" y="241738"/>
                </a:cubicBezTo>
              </a:path>
            </a:pathLst>
          </a:custGeom>
          <a:noFill/>
          <a:ln w="60325">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F0182E-C6DE-8640-A912-861CD35CD40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F2730CF-B1BC-DE42-A18C-AF28AB63F604}"/>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F5ACCEF6-DE9E-414E-AC73-99E0B02E21BA}"/>
              </a:ext>
            </a:extLst>
          </p:cNvPr>
          <p:cNvPicPr>
            <a:picLocks noChangeAspect="1"/>
          </p:cNvPicPr>
          <p:nvPr/>
        </p:nvPicPr>
        <p:blipFill>
          <a:blip r:embed="rId2"/>
          <a:stretch>
            <a:fillRect/>
          </a:stretch>
        </p:blipFill>
        <p:spPr>
          <a:xfrm>
            <a:off x="1009650" y="2647950"/>
            <a:ext cx="12611100" cy="2933700"/>
          </a:xfrm>
          <a:prstGeom prst="rect">
            <a:avLst/>
          </a:prstGeom>
        </p:spPr>
      </p:pic>
    </p:spTree>
    <p:extLst>
      <p:ext uri="{BB962C8B-B14F-4D97-AF65-F5344CB8AC3E}">
        <p14:creationId xmlns:p14="http://schemas.microsoft.com/office/powerpoint/2010/main" val="26542368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AF68-ED3C-774A-AD44-29BBE7769E9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706046-6A87-7844-848D-51D91DDA96C4}"/>
              </a:ext>
            </a:extLst>
          </p:cNvPr>
          <p:cNvSpPr>
            <a:spLocks noGrp="1"/>
          </p:cNvSpPr>
          <p:nvPr>
            <p:ph type="title"/>
          </p:nvPr>
        </p:nvSpPr>
        <p:spPr/>
        <p:txBody>
          <a:bodyPr/>
          <a:lstStyle/>
          <a:p>
            <a:r>
              <a:rPr lang="en-US"/>
              <a:t>VMSS Manual - Topology</a:t>
            </a:r>
          </a:p>
        </p:txBody>
      </p:sp>
      <p:pic>
        <p:nvPicPr>
          <p:cNvPr id="5" name="Picture 4">
            <a:extLst>
              <a:ext uri="{FF2B5EF4-FFF2-40B4-BE49-F238E27FC236}">
                <a16:creationId xmlns:a16="http://schemas.microsoft.com/office/drawing/2014/main" id="{5959A6A6-20E5-BA40-88DE-F34658B18F5D}"/>
              </a:ext>
            </a:extLst>
          </p:cNvPr>
          <p:cNvPicPr>
            <a:picLocks noChangeAspect="1"/>
          </p:cNvPicPr>
          <p:nvPr/>
        </p:nvPicPr>
        <p:blipFill>
          <a:blip r:embed="rId2"/>
          <a:stretch>
            <a:fillRect/>
          </a:stretch>
        </p:blipFill>
        <p:spPr>
          <a:xfrm>
            <a:off x="2846332" y="1056970"/>
            <a:ext cx="9787102" cy="6115660"/>
          </a:xfrm>
          <a:prstGeom prst="rect">
            <a:avLst/>
          </a:prstGeom>
        </p:spPr>
      </p:pic>
    </p:spTree>
    <p:extLst>
      <p:ext uri="{BB962C8B-B14F-4D97-AF65-F5344CB8AC3E}">
        <p14:creationId xmlns:p14="http://schemas.microsoft.com/office/powerpoint/2010/main" val="5053660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9A60EF-A0D3-5B4F-A28C-F22111F0E4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1704A9-932F-D44C-8D7B-654027250B07}"/>
              </a:ext>
            </a:extLst>
          </p:cNvPr>
          <p:cNvSpPr>
            <a:spLocks noGrp="1"/>
          </p:cNvSpPr>
          <p:nvPr>
            <p:ph type="title"/>
          </p:nvPr>
        </p:nvSpPr>
        <p:spPr>
          <a:xfrm>
            <a:off x="396239" y="1628641"/>
            <a:ext cx="4588957" cy="1188851"/>
          </a:xfrm>
        </p:spPr>
        <p:txBody>
          <a:bodyPr>
            <a:normAutofit fontScale="90000"/>
          </a:bodyPr>
          <a:lstStyle/>
          <a:p>
            <a:r>
              <a:rPr lang="en-US" dirty="0"/>
              <a:t>Terraform</a:t>
            </a:r>
            <a:br>
              <a:rPr lang="en-US" dirty="0"/>
            </a:br>
            <a:r>
              <a:rPr lang="en-US" dirty="0">
                <a:solidFill>
                  <a:srgbClr val="389954"/>
                </a:solidFill>
              </a:rPr>
              <a:t>Dynamic Blocks</a:t>
            </a:r>
            <a:br>
              <a:rPr lang="en-US" dirty="0">
                <a:solidFill>
                  <a:srgbClr val="389954"/>
                </a:solidFill>
              </a:rPr>
            </a:br>
            <a:r>
              <a:rPr lang="en-US" dirty="0"/>
              <a:t>for</a:t>
            </a:r>
            <a:br>
              <a:rPr lang="en-US" dirty="0"/>
            </a:br>
            <a:r>
              <a:rPr lang="en-US" dirty="0"/>
              <a:t>VMSS</a:t>
            </a:r>
            <a:br>
              <a:rPr lang="en-US" dirty="0"/>
            </a:br>
            <a:r>
              <a:rPr lang="en-US" dirty="0">
                <a:solidFill>
                  <a:srgbClr val="389954"/>
                </a:solidFill>
              </a:rPr>
              <a:t>Network Security Group</a:t>
            </a:r>
          </a:p>
        </p:txBody>
      </p:sp>
      <p:pic>
        <p:nvPicPr>
          <p:cNvPr id="5" name="Picture 4">
            <a:extLst>
              <a:ext uri="{FF2B5EF4-FFF2-40B4-BE49-F238E27FC236}">
                <a16:creationId xmlns:a16="http://schemas.microsoft.com/office/drawing/2014/main" id="{49A530A0-6779-494A-9879-C3D98879FA75}"/>
              </a:ext>
            </a:extLst>
          </p:cNvPr>
          <p:cNvPicPr>
            <a:picLocks noChangeAspect="1"/>
          </p:cNvPicPr>
          <p:nvPr/>
        </p:nvPicPr>
        <p:blipFill>
          <a:blip r:embed="rId2"/>
          <a:stretch>
            <a:fillRect/>
          </a:stretch>
        </p:blipFill>
        <p:spPr>
          <a:xfrm>
            <a:off x="5594797" y="105105"/>
            <a:ext cx="8832177" cy="7315200"/>
          </a:xfrm>
          <a:prstGeom prst="rect">
            <a:avLst/>
          </a:prstGeom>
        </p:spPr>
      </p:pic>
      <p:pic>
        <p:nvPicPr>
          <p:cNvPr id="6" name="Picture 5">
            <a:extLst>
              <a:ext uri="{FF2B5EF4-FFF2-40B4-BE49-F238E27FC236}">
                <a16:creationId xmlns:a16="http://schemas.microsoft.com/office/drawing/2014/main" id="{230A9795-2370-9046-A1B6-0279EEC31A91}"/>
              </a:ext>
            </a:extLst>
          </p:cNvPr>
          <p:cNvPicPr>
            <a:picLocks noChangeAspect="1"/>
          </p:cNvPicPr>
          <p:nvPr/>
        </p:nvPicPr>
        <p:blipFill>
          <a:blip r:embed="rId3"/>
          <a:stretch>
            <a:fillRect/>
          </a:stretch>
        </p:blipFill>
        <p:spPr>
          <a:xfrm>
            <a:off x="203427" y="4757903"/>
            <a:ext cx="5278298" cy="1958208"/>
          </a:xfrm>
          <a:prstGeom prst="rect">
            <a:avLst/>
          </a:prstGeom>
        </p:spPr>
      </p:pic>
    </p:spTree>
    <p:extLst>
      <p:ext uri="{BB962C8B-B14F-4D97-AF65-F5344CB8AC3E}">
        <p14:creationId xmlns:p14="http://schemas.microsoft.com/office/powerpoint/2010/main" val="3988955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8242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73C1CC-2BB4-5142-B5AD-F75A24F74D7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43B68CF-49C6-0143-A177-09816C160126}"/>
              </a:ext>
            </a:extLst>
          </p:cNvPr>
          <p:cNvSpPr>
            <a:spLocks noGrp="1"/>
          </p:cNvSpPr>
          <p:nvPr>
            <p:ph type="title"/>
          </p:nvPr>
        </p:nvSpPr>
        <p:spPr>
          <a:xfrm>
            <a:off x="921757" y="0"/>
            <a:ext cx="12618720" cy="1188851"/>
          </a:xfrm>
        </p:spPr>
        <p:txBody>
          <a:bodyPr/>
          <a:lstStyle/>
          <a:p>
            <a:r>
              <a:rPr lang="en-US" dirty="0"/>
              <a:t>VMSS Resource – </a:t>
            </a:r>
            <a:r>
              <a:rPr lang="en-US" dirty="0">
                <a:solidFill>
                  <a:srgbClr val="389954"/>
                </a:solidFill>
              </a:rPr>
              <a:t>Associate Load Balancer</a:t>
            </a:r>
          </a:p>
        </p:txBody>
      </p:sp>
      <p:pic>
        <p:nvPicPr>
          <p:cNvPr id="5" name="Picture 4">
            <a:extLst>
              <a:ext uri="{FF2B5EF4-FFF2-40B4-BE49-F238E27FC236}">
                <a16:creationId xmlns:a16="http://schemas.microsoft.com/office/drawing/2014/main" id="{169DB9B1-D89F-9E45-B003-DBD06F35DFB8}"/>
              </a:ext>
            </a:extLst>
          </p:cNvPr>
          <p:cNvPicPr>
            <a:picLocks noChangeAspect="1"/>
          </p:cNvPicPr>
          <p:nvPr/>
        </p:nvPicPr>
        <p:blipFill>
          <a:blip r:embed="rId2"/>
          <a:stretch>
            <a:fillRect/>
          </a:stretch>
        </p:blipFill>
        <p:spPr>
          <a:xfrm>
            <a:off x="630620" y="946333"/>
            <a:ext cx="13369159" cy="3544228"/>
          </a:xfrm>
          <a:prstGeom prst="rect">
            <a:avLst/>
          </a:prstGeom>
        </p:spPr>
      </p:pic>
      <p:pic>
        <p:nvPicPr>
          <p:cNvPr id="6" name="Picture 5">
            <a:extLst>
              <a:ext uri="{FF2B5EF4-FFF2-40B4-BE49-F238E27FC236}">
                <a16:creationId xmlns:a16="http://schemas.microsoft.com/office/drawing/2014/main" id="{54F19650-627E-4E4B-9282-18CC859C5579}"/>
              </a:ext>
            </a:extLst>
          </p:cNvPr>
          <p:cNvPicPr>
            <a:picLocks noChangeAspect="1"/>
          </p:cNvPicPr>
          <p:nvPr/>
        </p:nvPicPr>
        <p:blipFill>
          <a:blip r:embed="rId3"/>
          <a:stretch>
            <a:fillRect/>
          </a:stretch>
        </p:blipFill>
        <p:spPr>
          <a:xfrm>
            <a:off x="231228" y="4618316"/>
            <a:ext cx="11834648" cy="2995136"/>
          </a:xfrm>
          <a:prstGeom prst="rect">
            <a:avLst/>
          </a:prstGeom>
        </p:spPr>
      </p:pic>
      <p:sp>
        <p:nvSpPr>
          <p:cNvPr id="7" name="Oval 6">
            <a:extLst>
              <a:ext uri="{FF2B5EF4-FFF2-40B4-BE49-F238E27FC236}">
                <a16:creationId xmlns:a16="http://schemas.microsoft.com/office/drawing/2014/main" id="{39DEB99E-70E0-E141-85D6-47BBF783D93F}"/>
              </a:ext>
            </a:extLst>
          </p:cNvPr>
          <p:cNvSpPr/>
          <p:nvPr/>
        </p:nvSpPr>
        <p:spPr>
          <a:xfrm>
            <a:off x="12213019" y="6110473"/>
            <a:ext cx="2186153" cy="15029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needed when using VMSS</a:t>
            </a:r>
          </a:p>
        </p:txBody>
      </p:sp>
      <p:cxnSp>
        <p:nvCxnSpPr>
          <p:cNvPr id="9" name="Elbow Connector 8">
            <a:extLst>
              <a:ext uri="{FF2B5EF4-FFF2-40B4-BE49-F238E27FC236}">
                <a16:creationId xmlns:a16="http://schemas.microsoft.com/office/drawing/2014/main" id="{F338890F-4078-C04B-B2C4-A4A9A948612B}"/>
              </a:ext>
            </a:extLst>
          </p:cNvPr>
          <p:cNvCxnSpPr>
            <a:stCxn id="7" idx="0"/>
          </p:cNvCxnSpPr>
          <p:nvPr/>
        </p:nvCxnSpPr>
        <p:spPr>
          <a:xfrm rot="16200000" flipV="1">
            <a:off x="12105936" y="4910313"/>
            <a:ext cx="1160101" cy="1240220"/>
          </a:xfrm>
          <a:prstGeom prst="bentConnector2">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81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D24BF430-60A7-794E-90F5-C4FA444F0DF5}"/>
              </a:ext>
            </a:extLst>
          </p:cNvPr>
          <p:cNvPicPr>
            <a:picLocks noChangeAspect="1"/>
          </p:cNvPicPr>
          <p:nvPr/>
        </p:nvPicPr>
        <p:blipFill>
          <a:blip r:embed="rId2"/>
          <a:stretch>
            <a:fillRect/>
          </a:stretch>
        </p:blipFill>
        <p:spPr>
          <a:xfrm>
            <a:off x="203403" y="175652"/>
            <a:ext cx="4515742" cy="7408056"/>
          </a:xfrm>
          <a:prstGeom prst="rect">
            <a:avLst/>
          </a:prstGeom>
        </p:spPr>
      </p:pic>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Manual Scaling + </a:t>
            </a:r>
            <a:r>
              <a:rPr lang="en-US" dirty="0">
                <a:solidFill>
                  <a:srgbClr val="FFFF00"/>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3"/>
          <a:stretch>
            <a:fillRect/>
          </a:stretch>
        </p:blipFill>
        <p:spPr>
          <a:xfrm>
            <a:off x="8530893" y="5737607"/>
            <a:ext cx="5384800" cy="1752600"/>
          </a:xfrm>
          <a:prstGeom prst="rect">
            <a:avLst/>
          </a:prstGeom>
        </p:spPr>
      </p:pic>
      <p:sp>
        <p:nvSpPr>
          <p:cNvPr id="11" name="Rounded Rectangle 10">
            <a:extLst>
              <a:ext uri="{FF2B5EF4-FFF2-40B4-BE49-F238E27FC236}">
                <a16:creationId xmlns:a16="http://schemas.microsoft.com/office/drawing/2014/main" id="{F259B60A-FDC9-2F47-A18A-B9EF61E5AFAB}"/>
              </a:ext>
            </a:extLst>
          </p:cNvPr>
          <p:cNvSpPr/>
          <p:nvPr/>
        </p:nvSpPr>
        <p:spPr>
          <a:xfrm>
            <a:off x="367863" y="2575034"/>
            <a:ext cx="3069020" cy="2030077"/>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95FBA0C-7807-1746-81C8-2430772F45E9}"/>
              </a:ext>
            </a:extLst>
          </p:cNvPr>
          <p:cNvSpPr/>
          <p:nvPr/>
        </p:nvSpPr>
        <p:spPr>
          <a:xfrm>
            <a:off x="367863" y="4626083"/>
            <a:ext cx="4225158" cy="1459408"/>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91787B5-3514-2643-96F7-94CB04B7F74A}"/>
              </a:ext>
            </a:extLst>
          </p:cNvPr>
          <p:cNvSpPr/>
          <p:nvPr/>
        </p:nvSpPr>
        <p:spPr>
          <a:xfrm>
            <a:off x="348694" y="6143704"/>
            <a:ext cx="3739829" cy="1346503"/>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9219CD29-6B86-DC42-A67A-9ABD4560B636}"/>
              </a:ext>
            </a:extLst>
          </p:cNvPr>
          <p:cNvCxnSpPr>
            <a:stCxn id="6" idx="1"/>
            <a:endCxn id="11" idx="3"/>
          </p:cNvCxnSpPr>
          <p:nvPr/>
        </p:nvCxnSpPr>
        <p:spPr>
          <a:xfrm rot="10800000" flipV="1">
            <a:off x="3436884" y="1583185"/>
            <a:ext cx="5654563" cy="2006887"/>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32C80BC-4690-1647-A04B-D4305FB57B04}"/>
              </a:ext>
            </a:extLst>
          </p:cNvPr>
          <p:cNvCxnSpPr>
            <a:stCxn id="7" idx="1"/>
            <a:endCxn id="12" idx="3"/>
          </p:cNvCxnSpPr>
          <p:nvPr/>
        </p:nvCxnSpPr>
        <p:spPr>
          <a:xfrm rot="10800000" flipV="1">
            <a:off x="4593021" y="2720409"/>
            <a:ext cx="4498424" cy="2635378"/>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BAF22EA-3F31-754B-B452-D5349E07FDF9}"/>
              </a:ext>
            </a:extLst>
          </p:cNvPr>
          <p:cNvCxnSpPr>
            <a:stCxn id="8" idx="1"/>
          </p:cNvCxnSpPr>
          <p:nvPr/>
        </p:nvCxnSpPr>
        <p:spPr>
          <a:xfrm rot="10800000" flipV="1">
            <a:off x="4088523" y="3852904"/>
            <a:ext cx="5002922" cy="2989329"/>
          </a:xfrm>
          <a:prstGeom prst="bentConnector3">
            <a:avLst>
              <a:gd name="adj1" fmla="val 34244"/>
            </a:avLst>
          </a:prstGeom>
          <a:ln w="41275">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ADD9A1A-5123-4142-ADE2-35F5E20C69F3}"/>
              </a:ext>
            </a:extLst>
          </p:cNvPr>
          <p:cNvCxnSpPr>
            <a:cxnSpLocks/>
            <a:stCxn id="9" idx="1"/>
            <a:endCxn id="10" idx="1"/>
          </p:cNvCxnSpPr>
          <p:nvPr/>
        </p:nvCxnSpPr>
        <p:spPr>
          <a:xfrm rot="10800000" flipV="1">
            <a:off x="8530894" y="5060669"/>
            <a:ext cx="560551" cy="1553238"/>
          </a:xfrm>
          <a:prstGeom prst="bentConnector3">
            <a:avLst>
              <a:gd name="adj1" fmla="val 20453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4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708125" y="262443"/>
            <a:ext cx="22232" cy="3091150"/>
          </a:xfrm>
          <a:prstGeom prst="bentConnector3">
            <a:avLst>
              <a:gd name="adj1" fmla="val -102824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C2FCD6-724E-3A48-B79A-C1D3CAE19522}"/>
              </a:ext>
            </a:extLst>
          </p:cNvPr>
          <p:cNvPicPr>
            <a:picLocks noChangeAspect="1"/>
          </p:cNvPicPr>
          <p:nvPr/>
        </p:nvPicPr>
        <p:blipFill>
          <a:blip r:embed="rId2"/>
          <a:stretch>
            <a:fillRect/>
          </a:stretch>
        </p:blipFill>
        <p:spPr>
          <a:xfrm>
            <a:off x="194879" y="1803252"/>
            <a:ext cx="10093064" cy="4713162"/>
          </a:xfrm>
          <a:prstGeom prst="rect">
            <a:avLst/>
          </a:prstGeom>
        </p:spPr>
      </p:pic>
      <p:sp>
        <p:nvSpPr>
          <p:cNvPr id="10" name="Rounded Rectangle 9">
            <a:extLst>
              <a:ext uri="{FF2B5EF4-FFF2-40B4-BE49-F238E27FC236}">
                <a16:creationId xmlns:a16="http://schemas.microsoft.com/office/drawing/2014/main" id="{168C6EF9-5E21-824F-ADB5-6E32BC865D3C}"/>
              </a:ext>
            </a:extLst>
          </p:cNvPr>
          <p:cNvSpPr/>
          <p:nvPr/>
        </p:nvSpPr>
        <p:spPr>
          <a:xfrm>
            <a:off x="8142307" y="1819134"/>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6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91468" y="344566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a:t>
            </a:r>
            <a:br>
              <a:rPr lang="en-US" sz="7000" b="1">
                <a:solidFill>
                  <a:srgbClr val="00B050"/>
                </a:solidFill>
              </a:rPr>
            </a:br>
            <a:r>
              <a:rPr lang="en-US" sz="7000" b="1">
                <a:solidFill>
                  <a:srgbClr val="00B050"/>
                </a:solidFill>
              </a:rPr>
              <a:t>Scale Sets </a:t>
            </a:r>
            <a:r>
              <a:rPr lang="en-US" sz="7000" b="1">
                <a:solidFill>
                  <a:srgbClr val="C00000"/>
                </a:solidFill>
              </a:rPr>
              <a:t>Autoscaling</a:t>
            </a:r>
          </a:p>
          <a:p>
            <a:pPr marL="0" indent="0" algn="ctr">
              <a:buNone/>
            </a:pPr>
            <a:r>
              <a:rPr lang="en-US" sz="7000" b="1">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E3645E9-B448-6C48-B464-035C9464C588}"/>
              </a:ext>
            </a:extLst>
          </p:cNvPr>
          <p:cNvSpPr/>
          <p:nvPr/>
        </p:nvSpPr>
        <p:spPr>
          <a:xfrm>
            <a:off x="5444544" y="1793512"/>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pic>
        <p:nvPicPr>
          <p:cNvPr id="12" name="Graphic 11">
            <a:extLst>
              <a:ext uri="{FF2B5EF4-FFF2-40B4-BE49-F238E27FC236}">
                <a16:creationId xmlns:a16="http://schemas.microsoft.com/office/drawing/2014/main" id="{B433CE2B-75D2-2241-A643-C7783706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9A9F3DFB-F4C7-C346-973F-602255EF818F}"/>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4" name="TextBox 13">
            <a:extLst>
              <a:ext uri="{FF2B5EF4-FFF2-40B4-BE49-F238E27FC236}">
                <a16:creationId xmlns:a16="http://schemas.microsoft.com/office/drawing/2014/main" id="{86D9AF7A-81BC-6744-AB23-493058C0E6A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9428EF01-79B8-FE4C-8010-8040DF61E7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27083366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05545" y="100019"/>
            <a:ext cx="12369983" cy="586365"/>
          </a:xfrm>
        </p:spPr>
        <p:txBody>
          <a:bodyPr>
            <a:noAutofit/>
          </a:bodyPr>
          <a:lstStyle/>
          <a:p>
            <a:r>
              <a:rPr lang="en-US" sz="4000" b="1"/>
              <a:t>Azure Standard Load Balancer +  </a:t>
            </a:r>
            <a:r>
              <a:rPr lang="en-US" sz="4000" b="1">
                <a:solidFill>
                  <a:srgbClr val="389954"/>
                </a:solidFill>
              </a:rPr>
              <a:t>VMSS Auto Scaling</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3" name="Oval 2">
            <a:extLst>
              <a:ext uri="{FF2B5EF4-FFF2-40B4-BE49-F238E27FC236}">
                <a16:creationId xmlns:a16="http://schemas.microsoft.com/office/drawing/2014/main" id="{CBEA92E6-A9E7-9948-B50B-90E560F339EF}"/>
              </a:ext>
            </a:extLst>
          </p:cNvPr>
          <p:cNvSpPr/>
          <p:nvPr/>
        </p:nvSpPr>
        <p:spPr>
          <a:xfrm>
            <a:off x="10169653" y="3145921"/>
            <a:ext cx="3504639" cy="12221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Autoscaling</a:t>
            </a:r>
          </a:p>
        </p:txBody>
      </p:sp>
      <p:pic>
        <p:nvPicPr>
          <p:cNvPr id="65" name="Graphic 64">
            <a:extLst>
              <a:ext uri="{FF2B5EF4-FFF2-40B4-BE49-F238E27FC236}">
                <a16:creationId xmlns:a16="http://schemas.microsoft.com/office/drawing/2014/main" id="{487C7AC7-689E-1A48-AA9B-3F8C01112F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93C4FAE0-7751-7B46-9526-21FB37FE980D}"/>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9" name="Elbow Connector 8">
            <a:extLst>
              <a:ext uri="{FF2B5EF4-FFF2-40B4-BE49-F238E27FC236}">
                <a16:creationId xmlns:a16="http://schemas.microsoft.com/office/drawing/2014/main" id="{5C4689C5-74BF-A34E-BEB6-2B319BDFF5DD}"/>
              </a:ext>
            </a:extLst>
          </p:cNvPr>
          <p:cNvCxnSpPr>
            <a:endCxn id="113" idx="1"/>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363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358520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5" grpId="0" animBg="1"/>
      <p:bldP spid="15" grpId="0" animBg="1"/>
      <p:bldP spid="22" grpId="0" animBg="1"/>
      <p:bldP spid="2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9D414B-05F0-7945-B6DC-9F9247E3C9A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7D3CA78-232D-6043-A1B1-773F36C71B2D}"/>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921BA629-3276-D24C-B810-49E48456FADA}"/>
              </a:ext>
            </a:extLst>
          </p:cNvPr>
          <p:cNvPicPr>
            <a:picLocks noChangeAspect="1"/>
          </p:cNvPicPr>
          <p:nvPr/>
        </p:nvPicPr>
        <p:blipFill>
          <a:blip r:embed="rId2"/>
          <a:stretch>
            <a:fillRect/>
          </a:stretch>
        </p:blipFill>
        <p:spPr>
          <a:xfrm>
            <a:off x="857250" y="2755900"/>
            <a:ext cx="12915900" cy="2717800"/>
          </a:xfrm>
          <a:prstGeom prst="rect">
            <a:avLst/>
          </a:prstGeom>
        </p:spPr>
      </p:pic>
    </p:spTree>
    <p:extLst>
      <p:ext uri="{BB962C8B-B14F-4D97-AF65-F5344CB8AC3E}">
        <p14:creationId xmlns:p14="http://schemas.microsoft.com/office/powerpoint/2010/main" val="4729929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081873-F76E-6A4A-90D1-9C61458156B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0FD340-D233-044B-9DB3-851C1967D115}"/>
              </a:ext>
            </a:extLst>
          </p:cNvPr>
          <p:cNvSpPr>
            <a:spLocks noGrp="1"/>
          </p:cNvSpPr>
          <p:nvPr>
            <p:ph type="title"/>
          </p:nvPr>
        </p:nvSpPr>
        <p:spPr>
          <a:xfrm>
            <a:off x="1005840" y="272808"/>
            <a:ext cx="12618720" cy="709124"/>
          </a:xfrm>
        </p:spPr>
        <p:txBody>
          <a:bodyPr>
            <a:normAutofit fontScale="90000"/>
          </a:bodyPr>
          <a:lstStyle/>
          <a:p>
            <a:r>
              <a:rPr lang="en-US"/>
              <a:t>VMSS Manual - Topology</a:t>
            </a:r>
          </a:p>
        </p:txBody>
      </p:sp>
      <p:pic>
        <p:nvPicPr>
          <p:cNvPr id="5" name="Picture 4">
            <a:extLst>
              <a:ext uri="{FF2B5EF4-FFF2-40B4-BE49-F238E27FC236}">
                <a16:creationId xmlns:a16="http://schemas.microsoft.com/office/drawing/2014/main" id="{1313AE3F-E509-DC45-8CE3-AA2547534D73}"/>
              </a:ext>
            </a:extLst>
          </p:cNvPr>
          <p:cNvPicPr>
            <a:picLocks noChangeAspect="1"/>
          </p:cNvPicPr>
          <p:nvPr/>
        </p:nvPicPr>
        <p:blipFill>
          <a:blip r:embed="rId2"/>
          <a:stretch>
            <a:fillRect/>
          </a:stretch>
        </p:blipFill>
        <p:spPr>
          <a:xfrm>
            <a:off x="1937328" y="841087"/>
            <a:ext cx="11425277" cy="6662882"/>
          </a:xfrm>
          <a:prstGeom prst="rect">
            <a:avLst/>
          </a:prstGeom>
        </p:spPr>
      </p:pic>
    </p:spTree>
    <p:extLst>
      <p:ext uri="{BB962C8B-B14F-4D97-AF65-F5344CB8AC3E}">
        <p14:creationId xmlns:p14="http://schemas.microsoft.com/office/powerpoint/2010/main" val="2587867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005840" y="166255"/>
            <a:ext cx="12618720" cy="544703"/>
          </a:xfrm>
        </p:spPr>
        <p:txBody>
          <a:bodyPr>
            <a:normAutofit fontScale="90000"/>
          </a:bodyPr>
          <a:lstStyle/>
          <a:p>
            <a:r>
              <a:rPr lang="en-US"/>
              <a:t>Autoscaling – Default Profile</a:t>
            </a:r>
          </a:p>
        </p:txBody>
      </p:sp>
      <p:pic>
        <p:nvPicPr>
          <p:cNvPr id="6" name="Picture 5">
            <a:extLst>
              <a:ext uri="{FF2B5EF4-FFF2-40B4-BE49-F238E27FC236}">
                <a16:creationId xmlns:a16="http://schemas.microsoft.com/office/drawing/2014/main" id="{8EFF08BF-563B-1542-ADD9-B88DC308B7A1}"/>
              </a:ext>
            </a:extLst>
          </p:cNvPr>
          <p:cNvPicPr>
            <a:picLocks noChangeAspect="1"/>
          </p:cNvPicPr>
          <p:nvPr/>
        </p:nvPicPr>
        <p:blipFill>
          <a:blip r:embed="rId2"/>
          <a:stretch>
            <a:fillRect/>
          </a:stretch>
        </p:blipFill>
        <p:spPr>
          <a:xfrm>
            <a:off x="1153391" y="782542"/>
            <a:ext cx="12323618" cy="6226398"/>
          </a:xfrm>
          <a:prstGeom prst="rect">
            <a:avLst/>
          </a:prstGeom>
        </p:spPr>
      </p:pic>
      <p:sp>
        <p:nvSpPr>
          <p:cNvPr id="3" name="Rounded Rectangle 2">
            <a:extLst>
              <a:ext uri="{FF2B5EF4-FFF2-40B4-BE49-F238E27FC236}">
                <a16:creationId xmlns:a16="http://schemas.microsoft.com/office/drawing/2014/main" id="{9D42027A-25E2-2F4E-A74D-CD3A0C6BE735}"/>
              </a:ext>
            </a:extLst>
          </p:cNvPr>
          <p:cNvSpPr/>
          <p:nvPr/>
        </p:nvSpPr>
        <p:spPr>
          <a:xfrm>
            <a:off x="6526924" y="3857297"/>
            <a:ext cx="2490952" cy="1502979"/>
          </a:xfrm>
          <a:prstGeom prst="roundRect">
            <a:avLst/>
          </a:prstGeom>
          <a:no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9299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6" grpId="0" animBg="1"/>
      <p:bldP spid="10"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1260899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871F7C-7B71-E74C-ABD9-AEEFC3B3AD2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EB9FA47-2BF1-EC43-B623-8DF35512823C}"/>
              </a:ext>
            </a:extLst>
          </p:cNvPr>
          <p:cNvSpPr>
            <a:spLocks noGrp="1"/>
          </p:cNvSpPr>
          <p:nvPr>
            <p:ph type="title"/>
          </p:nvPr>
        </p:nvSpPr>
        <p:spPr>
          <a:xfrm>
            <a:off x="1005840" y="272807"/>
            <a:ext cx="12034751" cy="849411"/>
          </a:xfrm>
        </p:spPr>
        <p:txBody>
          <a:bodyPr>
            <a:normAutofit fontScale="90000"/>
          </a:bodyPr>
          <a:lstStyle/>
          <a:p>
            <a:r>
              <a:rPr lang="en-US"/>
              <a:t>Autoscaling – What happens to default profile when other profiles present ?</a:t>
            </a:r>
          </a:p>
        </p:txBody>
      </p:sp>
      <p:pic>
        <p:nvPicPr>
          <p:cNvPr id="5" name="Picture 4">
            <a:extLst>
              <a:ext uri="{FF2B5EF4-FFF2-40B4-BE49-F238E27FC236}">
                <a16:creationId xmlns:a16="http://schemas.microsoft.com/office/drawing/2014/main" id="{FB0D9465-16E8-FF4A-9DC6-9003094F3DF2}"/>
              </a:ext>
            </a:extLst>
          </p:cNvPr>
          <p:cNvPicPr>
            <a:picLocks noChangeAspect="1"/>
          </p:cNvPicPr>
          <p:nvPr/>
        </p:nvPicPr>
        <p:blipFill>
          <a:blip r:embed="rId2"/>
          <a:stretch>
            <a:fillRect/>
          </a:stretch>
        </p:blipFill>
        <p:spPr>
          <a:xfrm>
            <a:off x="1714500" y="1337833"/>
            <a:ext cx="11003973" cy="6099853"/>
          </a:xfrm>
          <a:prstGeom prst="rect">
            <a:avLst/>
          </a:prstGeom>
        </p:spPr>
      </p:pic>
      <p:sp>
        <p:nvSpPr>
          <p:cNvPr id="3" name="Rounded Rectangle 2">
            <a:extLst>
              <a:ext uri="{FF2B5EF4-FFF2-40B4-BE49-F238E27FC236}">
                <a16:creationId xmlns:a16="http://schemas.microsoft.com/office/drawing/2014/main" id="{8BF2DD93-8316-C24E-B25B-293C425FF419}"/>
              </a:ext>
            </a:extLst>
          </p:cNvPr>
          <p:cNvSpPr/>
          <p:nvPr/>
        </p:nvSpPr>
        <p:spPr>
          <a:xfrm>
            <a:off x="4750676" y="6789683"/>
            <a:ext cx="7861738" cy="746234"/>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8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1DEEFC-87B4-0144-A4D9-3645E5B9D6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F735686-AD13-8C46-A437-D2897A1766E2}"/>
              </a:ext>
            </a:extLst>
          </p:cNvPr>
          <p:cNvSpPr>
            <a:spLocks noGrp="1"/>
          </p:cNvSpPr>
          <p:nvPr>
            <p:ph type="title"/>
          </p:nvPr>
        </p:nvSpPr>
        <p:spPr>
          <a:xfrm>
            <a:off x="3465368" y="1"/>
            <a:ext cx="7699664" cy="841664"/>
          </a:xfrm>
        </p:spPr>
        <p:txBody>
          <a:bodyPr>
            <a:normAutofit/>
          </a:bodyPr>
          <a:lstStyle/>
          <a:p>
            <a:r>
              <a:rPr lang="en-US"/>
              <a:t>Autoscaling  Run History</a:t>
            </a:r>
          </a:p>
        </p:txBody>
      </p:sp>
      <p:pic>
        <p:nvPicPr>
          <p:cNvPr id="5" name="Picture 4">
            <a:extLst>
              <a:ext uri="{FF2B5EF4-FFF2-40B4-BE49-F238E27FC236}">
                <a16:creationId xmlns:a16="http://schemas.microsoft.com/office/drawing/2014/main" id="{0A8DE8D9-C7A4-A145-A8F6-BADF9DDF1517}"/>
              </a:ext>
            </a:extLst>
          </p:cNvPr>
          <p:cNvPicPr>
            <a:picLocks noChangeAspect="1"/>
          </p:cNvPicPr>
          <p:nvPr/>
        </p:nvPicPr>
        <p:blipFill>
          <a:blip r:embed="rId2"/>
          <a:stretch>
            <a:fillRect/>
          </a:stretch>
        </p:blipFill>
        <p:spPr>
          <a:xfrm>
            <a:off x="1316324" y="841665"/>
            <a:ext cx="12451630" cy="6753137"/>
          </a:xfrm>
          <a:prstGeom prst="rect">
            <a:avLst/>
          </a:prstGeom>
        </p:spPr>
      </p:pic>
    </p:spTree>
    <p:extLst>
      <p:ext uri="{BB962C8B-B14F-4D97-AF65-F5344CB8AC3E}">
        <p14:creationId xmlns:p14="http://schemas.microsoft.com/office/powerpoint/2010/main" val="31125931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E88D0C-7671-E14A-951F-DA20177B28D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0FB471-9F12-7D4F-8B3E-2E427CF3AAB3}"/>
              </a:ext>
            </a:extLst>
          </p:cNvPr>
          <p:cNvSpPr>
            <a:spLocks noGrp="1"/>
          </p:cNvSpPr>
          <p:nvPr>
            <p:ph type="title"/>
          </p:nvPr>
        </p:nvSpPr>
        <p:spPr/>
        <p:txBody>
          <a:bodyPr/>
          <a:lstStyle/>
          <a:p>
            <a:r>
              <a:rPr lang="en-US"/>
              <a:t>Autoscaling Events – Activity Log</a:t>
            </a:r>
          </a:p>
        </p:txBody>
      </p:sp>
      <p:pic>
        <p:nvPicPr>
          <p:cNvPr id="5" name="Picture 4">
            <a:extLst>
              <a:ext uri="{FF2B5EF4-FFF2-40B4-BE49-F238E27FC236}">
                <a16:creationId xmlns:a16="http://schemas.microsoft.com/office/drawing/2014/main" id="{7E3967F9-8CDB-824C-9175-E0929821073B}"/>
              </a:ext>
            </a:extLst>
          </p:cNvPr>
          <p:cNvPicPr>
            <a:picLocks noChangeAspect="1"/>
          </p:cNvPicPr>
          <p:nvPr/>
        </p:nvPicPr>
        <p:blipFill>
          <a:blip r:embed="rId2"/>
          <a:stretch>
            <a:fillRect/>
          </a:stretch>
        </p:blipFill>
        <p:spPr>
          <a:xfrm>
            <a:off x="499751" y="1461658"/>
            <a:ext cx="13630897" cy="5942957"/>
          </a:xfrm>
          <a:prstGeom prst="rect">
            <a:avLst/>
          </a:prstGeom>
        </p:spPr>
      </p:pic>
    </p:spTree>
    <p:extLst>
      <p:ext uri="{BB962C8B-B14F-4D97-AF65-F5344CB8AC3E}">
        <p14:creationId xmlns:p14="http://schemas.microsoft.com/office/powerpoint/2010/main" val="25650727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505ABA-33E2-3A44-AD9C-253E0B3E83C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16A8EA-52F9-294F-A10B-7E1A5EE66DDA}"/>
              </a:ext>
            </a:extLst>
          </p:cNvPr>
          <p:cNvSpPr>
            <a:spLocks noGrp="1"/>
          </p:cNvSpPr>
          <p:nvPr>
            <p:ph type="title"/>
          </p:nvPr>
        </p:nvSpPr>
        <p:spPr/>
        <p:txBody>
          <a:bodyPr>
            <a:normAutofit fontScale="90000"/>
          </a:bodyPr>
          <a:lstStyle/>
          <a:p>
            <a:r>
              <a:rPr lang="en-US" dirty="0"/>
              <a:t>Azure Autoscaling Resource – VMSS, App Services</a:t>
            </a:r>
          </a:p>
        </p:txBody>
      </p:sp>
      <p:pic>
        <p:nvPicPr>
          <p:cNvPr id="5" name="Picture 4">
            <a:extLst>
              <a:ext uri="{FF2B5EF4-FFF2-40B4-BE49-F238E27FC236}">
                <a16:creationId xmlns:a16="http://schemas.microsoft.com/office/drawing/2014/main" id="{3EE7A25D-A89B-164F-A659-7EEB355CA8D1}"/>
              </a:ext>
            </a:extLst>
          </p:cNvPr>
          <p:cNvPicPr>
            <a:picLocks noChangeAspect="1"/>
          </p:cNvPicPr>
          <p:nvPr/>
        </p:nvPicPr>
        <p:blipFill>
          <a:blip r:embed="rId2"/>
          <a:stretch>
            <a:fillRect/>
          </a:stretch>
        </p:blipFill>
        <p:spPr>
          <a:xfrm>
            <a:off x="423994" y="1802002"/>
            <a:ext cx="13200566" cy="5598861"/>
          </a:xfrm>
          <a:prstGeom prst="rect">
            <a:avLst/>
          </a:prstGeom>
        </p:spPr>
      </p:pic>
    </p:spTree>
    <p:extLst>
      <p:ext uri="{BB962C8B-B14F-4D97-AF65-F5344CB8AC3E}">
        <p14:creationId xmlns:p14="http://schemas.microsoft.com/office/powerpoint/2010/main" val="3076700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a:t>
            </a:r>
            <a:r>
              <a:rPr lang="en-US" dirty="0">
                <a:solidFill>
                  <a:srgbClr val="FFFF00"/>
                </a:solidFill>
              </a:rPr>
              <a:t>Autoscaling</a:t>
            </a:r>
            <a:r>
              <a:rPr lang="en-US" dirty="0"/>
              <a:t> + </a:t>
            </a:r>
            <a:r>
              <a:rPr lang="en-US" dirty="0">
                <a:solidFill>
                  <a:schemeClr val="bg1"/>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2"/>
          <a:stretch>
            <a:fillRect/>
          </a:stretch>
        </p:blipFill>
        <p:spPr>
          <a:xfrm>
            <a:off x="8530893" y="5737607"/>
            <a:ext cx="5384800" cy="1752600"/>
          </a:xfrm>
          <a:prstGeom prst="rect">
            <a:avLst/>
          </a:prstGeom>
        </p:spPr>
      </p:pic>
      <p:pic>
        <p:nvPicPr>
          <p:cNvPr id="3" name="Picture 2">
            <a:extLst>
              <a:ext uri="{FF2B5EF4-FFF2-40B4-BE49-F238E27FC236}">
                <a16:creationId xmlns:a16="http://schemas.microsoft.com/office/drawing/2014/main" id="{23BFCD74-BB4B-ED46-B69D-E4C99A1054EE}"/>
              </a:ext>
            </a:extLst>
          </p:cNvPr>
          <p:cNvPicPr>
            <a:picLocks noChangeAspect="1"/>
          </p:cNvPicPr>
          <p:nvPr/>
        </p:nvPicPr>
        <p:blipFill>
          <a:blip r:embed="rId3"/>
          <a:stretch>
            <a:fillRect/>
          </a:stretch>
        </p:blipFill>
        <p:spPr>
          <a:xfrm>
            <a:off x="150801" y="80414"/>
            <a:ext cx="5948707" cy="7409793"/>
          </a:xfrm>
          <a:prstGeom prst="rect">
            <a:avLst/>
          </a:prstGeom>
        </p:spPr>
      </p:pic>
      <p:sp>
        <p:nvSpPr>
          <p:cNvPr id="14" name="Rounded Rectangle 13">
            <a:extLst>
              <a:ext uri="{FF2B5EF4-FFF2-40B4-BE49-F238E27FC236}">
                <a16:creationId xmlns:a16="http://schemas.microsoft.com/office/drawing/2014/main" id="{5E95CF20-ECC7-6048-9A23-EB59AF326A69}"/>
              </a:ext>
            </a:extLst>
          </p:cNvPr>
          <p:cNvSpPr/>
          <p:nvPr/>
        </p:nvSpPr>
        <p:spPr>
          <a:xfrm>
            <a:off x="388883" y="2343806"/>
            <a:ext cx="2879834" cy="1833929"/>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BC41A2C-FB06-9A42-9745-8076A8514789}"/>
              </a:ext>
            </a:extLst>
          </p:cNvPr>
          <p:cNvSpPr/>
          <p:nvPr/>
        </p:nvSpPr>
        <p:spPr>
          <a:xfrm>
            <a:off x="388883" y="4225159"/>
            <a:ext cx="5612524" cy="1912882"/>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4EF3EDF-4039-FF4B-B30A-DDC9E75DB767}"/>
              </a:ext>
            </a:extLst>
          </p:cNvPr>
          <p:cNvSpPr/>
          <p:nvPr/>
        </p:nvSpPr>
        <p:spPr>
          <a:xfrm>
            <a:off x="388882" y="6190720"/>
            <a:ext cx="3510455" cy="1299488"/>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BC6D4F56-3645-0E42-8B54-5D7DD138F0AE}"/>
              </a:ext>
            </a:extLst>
          </p:cNvPr>
          <p:cNvCxnSpPr>
            <a:stCxn id="6" idx="1"/>
            <a:endCxn id="14" idx="3"/>
          </p:cNvCxnSpPr>
          <p:nvPr/>
        </p:nvCxnSpPr>
        <p:spPr>
          <a:xfrm rot="10800000" flipV="1">
            <a:off x="3268718" y="1583185"/>
            <a:ext cx="5822729" cy="1677585"/>
          </a:xfrm>
          <a:prstGeom prst="bentConnector3">
            <a:avLst>
              <a:gd name="adj1" fmla="val 45847"/>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FB90A826-31C8-B045-B445-2AF89C40CF59}"/>
              </a:ext>
            </a:extLst>
          </p:cNvPr>
          <p:cNvCxnSpPr>
            <a:cxnSpLocks/>
            <a:stCxn id="7" idx="1"/>
            <a:endCxn id="20" idx="3"/>
          </p:cNvCxnSpPr>
          <p:nvPr/>
        </p:nvCxnSpPr>
        <p:spPr>
          <a:xfrm rot="10800000" flipV="1">
            <a:off x="6001407" y="2720408"/>
            <a:ext cx="3090038" cy="2461191"/>
          </a:xfrm>
          <a:prstGeom prst="bentConnector3">
            <a:avLst>
              <a:gd name="adj1" fmla="val 71429"/>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654F185-871D-7B4F-8BB3-0A16E628842E}"/>
              </a:ext>
            </a:extLst>
          </p:cNvPr>
          <p:cNvCxnSpPr>
            <a:stCxn id="8" idx="1"/>
            <a:endCxn id="22" idx="3"/>
          </p:cNvCxnSpPr>
          <p:nvPr/>
        </p:nvCxnSpPr>
        <p:spPr>
          <a:xfrm rot="10800000" flipV="1">
            <a:off x="3899337" y="3852904"/>
            <a:ext cx="5192108" cy="2987559"/>
          </a:xfrm>
          <a:prstGeom prst="bentConnector3">
            <a:avLst>
              <a:gd name="adj1" fmla="val 3380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CAA9B2E-4623-D44C-828F-2C16B6897026}"/>
              </a:ext>
            </a:extLst>
          </p:cNvPr>
          <p:cNvCxnSpPr>
            <a:stCxn id="9" idx="1"/>
            <a:endCxn id="10" idx="1"/>
          </p:cNvCxnSpPr>
          <p:nvPr/>
        </p:nvCxnSpPr>
        <p:spPr>
          <a:xfrm rot="10800000" flipV="1">
            <a:off x="8530894" y="5060669"/>
            <a:ext cx="560551" cy="1553238"/>
          </a:xfrm>
          <a:prstGeom prst="bentConnector3">
            <a:avLst>
              <a:gd name="adj1" fmla="val 21390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3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10584145" y="116231"/>
            <a:ext cx="1091864" cy="226947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4DC4163-9810-634E-AB36-132AA4F023A3}"/>
              </a:ext>
            </a:extLst>
          </p:cNvPr>
          <p:cNvPicPr>
            <a:picLocks noChangeAspect="1"/>
          </p:cNvPicPr>
          <p:nvPr/>
        </p:nvPicPr>
        <p:blipFill>
          <a:blip r:embed="rId2"/>
          <a:stretch>
            <a:fillRect/>
          </a:stretch>
        </p:blipFill>
        <p:spPr>
          <a:xfrm>
            <a:off x="48488" y="210206"/>
            <a:ext cx="10044265" cy="7386813"/>
          </a:xfrm>
          <a:prstGeom prst="rect">
            <a:avLst/>
          </a:prstGeom>
        </p:spPr>
      </p:pic>
      <p:sp>
        <p:nvSpPr>
          <p:cNvPr id="11" name="Rounded Rectangle 10">
            <a:extLst>
              <a:ext uri="{FF2B5EF4-FFF2-40B4-BE49-F238E27FC236}">
                <a16:creationId xmlns:a16="http://schemas.microsoft.com/office/drawing/2014/main" id="{46143AB8-8148-3741-82AC-08C2523A633A}"/>
              </a:ext>
            </a:extLst>
          </p:cNvPr>
          <p:cNvSpPr/>
          <p:nvPr/>
        </p:nvSpPr>
        <p:spPr>
          <a:xfrm>
            <a:off x="7685107" y="324040"/>
            <a:ext cx="2310231"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3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External and Internal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4423ACE5-BEFB-254F-B40B-1BFD71F3B7D0}"/>
              </a:ext>
            </a:extLst>
          </p:cNvPr>
          <p:cNvSpPr/>
          <p:nvPr/>
        </p:nvSpPr>
        <p:spPr>
          <a:xfrm>
            <a:off x="5292143"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spTree>
    <p:extLst>
      <p:ext uri="{BB962C8B-B14F-4D97-AF65-F5344CB8AC3E}">
        <p14:creationId xmlns:p14="http://schemas.microsoft.com/office/powerpoint/2010/main" val="1930302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80282F-8EAE-1045-BFE1-E3EF0E88AFEA}"/>
              </a:ext>
            </a:extLst>
          </p:cNvPr>
          <p:cNvSpPr>
            <a:spLocks noGrp="1"/>
          </p:cNvSpPr>
          <p:nvPr>
            <p:ph type="ftr" sz="quarter" idx="11"/>
          </p:nvPr>
        </p:nvSpPr>
        <p:spPr/>
        <p:txBody>
          <a:bodyPr/>
          <a:lstStyle/>
          <a:p>
            <a:pPr algn="l"/>
            <a:r>
              <a:rPr lang="en-GB" dirty="0"/>
              <a:t>@</a:t>
            </a:r>
          </a:p>
        </p:txBody>
      </p:sp>
      <p:sp>
        <p:nvSpPr>
          <p:cNvPr id="5" name="Oval 4">
            <a:extLst>
              <a:ext uri="{FF2B5EF4-FFF2-40B4-BE49-F238E27FC236}">
                <a16:creationId xmlns:a16="http://schemas.microsoft.com/office/drawing/2014/main" id="{322C57E0-CA8A-B641-A3FB-0850FCC72D2F}"/>
              </a:ext>
            </a:extLst>
          </p:cNvPr>
          <p:cNvSpPr/>
          <p:nvPr/>
        </p:nvSpPr>
        <p:spPr>
          <a:xfrm>
            <a:off x="5941423" y="97817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a:t>
            </a:r>
          </a:p>
          <a:p>
            <a:pPr algn="ctr"/>
            <a:r>
              <a:rPr lang="en-US" sz="2300" dirty="0"/>
              <a:t>On </a:t>
            </a:r>
          </a:p>
          <a:p>
            <a:pPr algn="ctr"/>
            <a:r>
              <a:rPr lang="en-US" sz="2300" dirty="0"/>
              <a:t>Azure Cloud</a:t>
            </a:r>
          </a:p>
        </p:txBody>
      </p:sp>
      <p:sp>
        <p:nvSpPr>
          <p:cNvPr id="6" name="Rounded Rectangle 5">
            <a:extLst>
              <a:ext uri="{FF2B5EF4-FFF2-40B4-BE49-F238E27FC236}">
                <a16:creationId xmlns:a16="http://schemas.microsoft.com/office/drawing/2014/main" id="{A5890DAB-65B6-8843-B3A2-5A4A71CA70E7}"/>
              </a:ext>
            </a:extLst>
          </p:cNvPr>
          <p:cNvSpPr/>
          <p:nvPr/>
        </p:nvSpPr>
        <p:spPr>
          <a:xfrm>
            <a:off x="185058"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Network, Subnets and Network Security Groups</a:t>
            </a:r>
          </a:p>
        </p:txBody>
      </p:sp>
      <p:sp>
        <p:nvSpPr>
          <p:cNvPr id="7" name="Rounded Rectangle 6">
            <a:extLst>
              <a:ext uri="{FF2B5EF4-FFF2-40B4-BE49-F238E27FC236}">
                <a16:creationId xmlns:a16="http://schemas.microsoft.com/office/drawing/2014/main" id="{D547616B-F0C0-9746-B30A-2B918FBEEA06}"/>
              </a:ext>
            </a:extLst>
          </p:cNvPr>
          <p:cNvSpPr/>
          <p:nvPr/>
        </p:nvSpPr>
        <p:spPr>
          <a:xfrm>
            <a:off x="185058"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Machines, Network Interface and Public IP</a:t>
            </a:r>
          </a:p>
        </p:txBody>
      </p:sp>
      <p:sp>
        <p:nvSpPr>
          <p:cNvPr id="8" name="Rounded Rectangle 7">
            <a:extLst>
              <a:ext uri="{FF2B5EF4-FFF2-40B4-BE49-F238E27FC236}">
                <a16:creationId xmlns:a16="http://schemas.microsoft.com/office/drawing/2014/main" id="{36E6D1C5-E87D-AF47-AA9D-6D0392A143F3}"/>
              </a:ext>
            </a:extLst>
          </p:cNvPr>
          <p:cNvSpPr/>
          <p:nvPr/>
        </p:nvSpPr>
        <p:spPr>
          <a:xfrm>
            <a:off x="185058"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Bastion Host and Bastion Service</a:t>
            </a:r>
          </a:p>
        </p:txBody>
      </p:sp>
      <p:sp>
        <p:nvSpPr>
          <p:cNvPr id="9" name="Rounded Rectangle 8">
            <a:extLst>
              <a:ext uri="{FF2B5EF4-FFF2-40B4-BE49-F238E27FC236}">
                <a16:creationId xmlns:a16="http://schemas.microsoft.com/office/drawing/2014/main" id="{38BFEBE9-F871-0E41-9116-2ACFF26F2CE7}"/>
              </a:ext>
            </a:extLst>
          </p:cNvPr>
          <p:cNvSpPr/>
          <p:nvPr/>
        </p:nvSpPr>
        <p:spPr>
          <a:xfrm>
            <a:off x="185058"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with Inbound NAT Rules</a:t>
            </a:r>
          </a:p>
        </p:txBody>
      </p:sp>
      <p:sp>
        <p:nvSpPr>
          <p:cNvPr id="10" name="Rounded Rectangle 9">
            <a:extLst>
              <a:ext uri="{FF2B5EF4-FFF2-40B4-BE49-F238E27FC236}">
                <a16:creationId xmlns:a16="http://schemas.microsoft.com/office/drawing/2014/main" id="{DB060BD6-E727-1643-9A81-118C67C915AC}"/>
              </a:ext>
            </a:extLst>
          </p:cNvPr>
          <p:cNvSpPr/>
          <p:nvPr/>
        </p:nvSpPr>
        <p:spPr>
          <a:xfrm>
            <a:off x="185058"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 Scale Sets with Manual Scaling</a:t>
            </a:r>
          </a:p>
        </p:txBody>
      </p:sp>
      <p:sp>
        <p:nvSpPr>
          <p:cNvPr id="11" name="Rounded Rectangle 10">
            <a:extLst>
              <a:ext uri="{FF2B5EF4-FFF2-40B4-BE49-F238E27FC236}">
                <a16:creationId xmlns:a16="http://schemas.microsoft.com/office/drawing/2014/main" id="{AD628141-CBAC-5346-A269-83BA947CBF54}"/>
              </a:ext>
            </a:extLst>
          </p:cNvPr>
          <p:cNvSpPr/>
          <p:nvPr/>
        </p:nvSpPr>
        <p:spPr>
          <a:xfrm>
            <a:off x="185058"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VMSS with Autoscaling Default, Recurrence and Fixed Profiles</a:t>
            </a:r>
          </a:p>
        </p:txBody>
      </p:sp>
      <p:sp>
        <p:nvSpPr>
          <p:cNvPr id="12" name="Rounded Rectangle 11">
            <a:extLst>
              <a:ext uri="{FF2B5EF4-FFF2-40B4-BE49-F238E27FC236}">
                <a16:creationId xmlns:a16="http://schemas.microsoft.com/office/drawing/2014/main" id="{69991959-5CB8-BD4B-8B9A-520602BAEBA7}"/>
              </a:ext>
            </a:extLst>
          </p:cNvPr>
          <p:cNvSpPr/>
          <p:nvPr/>
        </p:nvSpPr>
        <p:spPr>
          <a:xfrm>
            <a:off x="185058"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(External and Internal)</a:t>
            </a:r>
          </a:p>
        </p:txBody>
      </p:sp>
      <p:sp>
        <p:nvSpPr>
          <p:cNvPr id="13" name="Rounded Rectangle 12">
            <a:extLst>
              <a:ext uri="{FF2B5EF4-FFF2-40B4-BE49-F238E27FC236}">
                <a16:creationId xmlns:a16="http://schemas.microsoft.com/office/drawing/2014/main" id="{785A50DF-C762-5843-8EE4-CFA3C5C88298}"/>
              </a:ext>
            </a:extLst>
          </p:cNvPr>
          <p:cNvSpPr/>
          <p:nvPr/>
        </p:nvSpPr>
        <p:spPr>
          <a:xfrm>
            <a:off x="185058"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Private and Public DNS Zones</a:t>
            </a:r>
          </a:p>
        </p:txBody>
      </p:sp>
      <p:sp>
        <p:nvSpPr>
          <p:cNvPr id="14" name="Rounded Rectangle 13">
            <a:extLst>
              <a:ext uri="{FF2B5EF4-FFF2-40B4-BE49-F238E27FC236}">
                <a16:creationId xmlns:a16="http://schemas.microsoft.com/office/drawing/2014/main" id="{BCED748A-BE25-344B-B5C5-68D13B651F8A}"/>
              </a:ext>
            </a:extLst>
          </p:cNvPr>
          <p:cNvSpPr/>
          <p:nvPr/>
        </p:nvSpPr>
        <p:spPr>
          <a:xfrm>
            <a:off x="9002487"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Traffic Manager</a:t>
            </a:r>
          </a:p>
        </p:txBody>
      </p:sp>
      <p:sp>
        <p:nvSpPr>
          <p:cNvPr id="15" name="Rounded Rectangle 14">
            <a:extLst>
              <a:ext uri="{FF2B5EF4-FFF2-40B4-BE49-F238E27FC236}">
                <a16:creationId xmlns:a16="http://schemas.microsoft.com/office/drawing/2014/main" id="{E591F761-D352-A44C-96CB-4D5D7E4D0078}"/>
              </a:ext>
            </a:extLst>
          </p:cNvPr>
          <p:cNvSpPr/>
          <p:nvPr/>
        </p:nvSpPr>
        <p:spPr>
          <a:xfrm>
            <a:off x="9002487"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Basics</a:t>
            </a:r>
          </a:p>
        </p:txBody>
      </p:sp>
      <p:sp>
        <p:nvSpPr>
          <p:cNvPr id="16" name="Rounded Rectangle 15">
            <a:extLst>
              <a:ext uri="{FF2B5EF4-FFF2-40B4-BE49-F238E27FC236}">
                <a16:creationId xmlns:a16="http://schemas.microsoft.com/office/drawing/2014/main" id="{A0A1FEC0-143A-044F-BED8-DAF195607B9C}"/>
              </a:ext>
            </a:extLst>
          </p:cNvPr>
          <p:cNvSpPr/>
          <p:nvPr/>
        </p:nvSpPr>
        <p:spPr>
          <a:xfrm>
            <a:off x="9002487"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Context Path based Routing and Multisite Hosting</a:t>
            </a:r>
          </a:p>
        </p:txBody>
      </p:sp>
      <p:sp>
        <p:nvSpPr>
          <p:cNvPr id="17" name="Rounded Rectangle 16">
            <a:extLst>
              <a:ext uri="{FF2B5EF4-FFF2-40B4-BE49-F238E27FC236}">
                <a16:creationId xmlns:a16="http://schemas.microsoft.com/office/drawing/2014/main" id="{4931D97D-1F3A-5C4D-834A-41E1D0272144}"/>
              </a:ext>
            </a:extLst>
          </p:cNvPr>
          <p:cNvSpPr/>
          <p:nvPr/>
        </p:nvSpPr>
        <p:spPr>
          <a:xfrm>
            <a:off x="9002487"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SSL, HTTP to HTTPS Redirect, SSL with Key Vault </a:t>
            </a:r>
          </a:p>
        </p:txBody>
      </p:sp>
      <p:sp>
        <p:nvSpPr>
          <p:cNvPr id="18" name="Rounded Rectangle 17">
            <a:extLst>
              <a:ext uri="{FF2B5EF4-FFF2-40B4-BE49-F238E27FC236}">
                <a16:creationId xmlns:a16="http://schemas.microsoft.com/office/drawing/2014/main" id="{ECCCF5DB-CA0B-8849-821D-B83E909FE3D3}"/>
              </a:ext>
            </a:extLst>
          </p:cNvPr>
          <p:cNvSpPr/>
          <p:nvPr/>
        </p:nvSpPr>
        <p:spPr>
          <a:xfrm>
            <a:off x="9002487"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Leverage Public Registry</a:t>
            </a:r>
          </a:p>
        </p:txBody>
      </p:sp>
      <p:sp>
        <p:nvSpPr>
          <p:cNvPr id="19" name="Rounded Rectangle 18">
            <a:extLst>
              <a:ext uri="{FF2B5EF4-FFF2-40B4-BE49-F238E27FC236}">
                <a16:creationId xmlns:a16="http://schemas.microsoft.com/office/drawing/2014/main" id="{53284336-3F86-E947-9634-89FBFF67B55E}"/>
              </a:ext>
            </a:extLst>
          </p:cNvPr>
          <p:cNvSpPr/>
          <p:nvPr/>
        </p:nvSpPr>
        <p:spPr>
          <a:xfrm>
            <a:off x="9002487"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Build from scratch and Publish to  Public TF Registry</a:t>
            </a:r>
          </a:p>
        </p:txBody>
      </p:sp>
      <p:sp>
        <p:nvSpPr>
          <p:cNvPr id="20" name="Rounded Rectangle 19">
            <a:extLst>
              <a:ext uri="{FF2B5EF4-FFF2-40B4-BE49-F238E27FC236}">
                <a16:creationId xmlns:a16="http://schemas.microsoft.com/office/drawing/2014/main" id="{62D9A416-7E10-7843-837E-E4116F44F7CA}"/>
              </a:ext>
            </a:extLst>
          </p:cNvPr>
          <p:cNvSpPr/>
          <p:nvPr/>
        </p:nvSpPr>
        <p:spPr>
          <a:xfrm>
            <a:off x="9002487"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Remote State Storage &amp; Remote State </a:t>
            </a:r>
            <a:r>
              <a:rPr lang="en-US" sz="2300" dirty="0" err="1"/>
              <a:t>Datasource</a:t>
            </a:r>
            <a:endParaRPr lang="en-US" sz="2300" dirty="0"/>
          </a:p>
        </p:txBody>
      </p:sp>
      <p:sp>
        <p:nvSpPr>
          <p:cNvPr id="21" name="Rounded Rectangle 20">
            <a:extLst>
              <a:ext uri="{FF2B5EF4-FFF2-40B4-BE49-F238E27FC236}">
                <a16:creationId xmlns:a16="http://schemas.microsoft.com/office/drawing/2014/main" id="{B56C9CF8-5A98-1D4E-BBCA-D5CC224713D5}"/>
              </a:ext>
            </a:extLst>
          </p:cNvPr>
          <p:cNvSpPr/>
          <p:nvPr/>
        </p:nvSpPr>
        <p:spPr>
          <a:xfrm>
            <a:off x="9002487"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MySQL Single Server with Azure Application Gateway</a:t>
            </a:r>
          </a:p>
        </p:txBody>
      </p:sp>
      <p:sp>
        <p:nvSpPr>
          <p:cNvPr id="22" name="Rounded Rectangle 21">
            <a:extLst>
              <a:ext uri="{FF2B5EF4-FFF2-40B4-BE49-F238E27FC236}">
                <a16:creationId xmlns:a16="http://schemas.microsoft.com/office/drawing/2014/main" id="{DFBF62AB-964F-9F40-B543-92370544BB9B}"/>
              </a:ext>
            </a:extLst>
          </p:cNvPr>
          <p:cNvSpPr/>
          <p:nvPr/>
        </p:nvSpPr>
        <p:spPr>
          <a:xfrm>
            <a:off x="185057" y="6809753"/>
            <a:ext cx="14173201"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IaC DevOps with Azure DevOps for Terraform Project with Build and Release Pipelines</a:t>
            </a:r>
          </a:p>
        </p:txBody>
      </p:sp>
      <p:sp>
        <p:nvSpPr>
          <p:cNvPr id="23" name="Oval 22">
            <a:extLst>
              <a:ext uri="{FF2B5EF4-FFF2-40B4-BE49-F238E27FC236}">
                <a16:creationId xmlns:a16="http://schemas.microsoft.com/office/drawing/2014/main" id="{F0FDE502-F85D-0242-B4E1-A7BC3B3700E4}"/>
              </a:ext>
            </a:extLst>
          </p:cNvPr>
          <p:cNvSpPr/>
          <p:nvPr/>
        </p:nvSpPr>
        <p:spPr>
          <a:xfrm>
            <a:off x="5876108" y="243606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Real-World</a:t>
            </a:r>
          </a:p>
          <a:p>
            <a:pPr algn="ctr"/>
            <a:r>
              <a:rPr lang="en-US" sz="2300" dirty="0"/>
              <a:t>Approach</a:t>
            </a:r>
          </a:p>
        </p:txBody>
      </p:sp>
      <p:sp>
        <p:nvSpPr>
          <p:cNvPr id="24" name="Oval 23">
            <a:extLst>
              <a:ext uri="{FF2B5EF4-FFF2-40B4-BE49-F238E27FC236}">
                <a16:creationId xmlns:a16="http://schemas.microsoft.com/office/drawing/2014/main" id="{4853180D-5BFD-CA42-A871-710DE142AD14}"/>
              </a:ext>
            </a:extLst>
          </p:cNvPr>
          <p:cNvSpPr/>
          <p:nvPr/>
        </p:nvSpPr>
        <p:spPr>
          <a:xfrm>
            <a:off x="5876108" y="389396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by Step Documentation</a:t>
            </a:r>
          </a:p>
          <a:p>
            <a:pPr algn="ctr"/>
            <a:r>
              <a:rPr lang="en-US" dirty="0"/>
              <a:t>On GitHub</a:t>
            </a:r>
          </a:p>
        </p:txBody>
      </p:sp>
      <p:sp>
        <p:nvSpPr>
          <p:cNvPr id="25" name="Oval 24">
            <a:extLst>
              <a:ext uri="{FF2B5EF4-FFF2-40B4-BE49-F238E27FC236}">
                <a16:creationId xmlns:a16="http://schemas.microsoft.com/office/drawing/2014/main" id="{DE52167F-8F14-EB46-9D7B-17A9747372C3}"/>
              </a:ext>
            </a:extLst>
          </p:cNvPr>
          <p:cNvSpPr/>
          <p:nvPr/>
        </p:nvSpPr>
        <p:spPr>
          <a:xfrm>
            <a:off x="5876108" y="535185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Incremental way to Build Complex Infra</a:t>
            </a:r>
          </a:p>
        </p:txBody>
      </p:sp>
      <p:sp>
        <p:nvSpPr>
          <p:cNvPr id="26" name="Rounded Rectangle 25">
            <a:extLst>
              <a:ext uri="{FF2B5EF4-FFF2-40B4-BE49-F238E27FC236}">
                <a16:creationId xmlns:a16="http://schemas.microsoft.com/office/drawing/2014/main" id="{0AE2CC87-D36A-6740-A07B-7C57A7CAEF44}"/>
              </a:ext>
            </a:extLst>
          </p:cNvPr>
          <p:cNvSpPr/>
          <p:nvPr/>
        </p:nvSpPr>
        <p:spPr>
          <a:xfrm>
            <a:off x="185057" y="286931"/>
            <a:ext cx="14173201"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Fundamentals (Commands, Language, Settings, Providers, Resources)</a:t>
            </a:r>
          </a:p>
        </p:txBody>
      </p:sp>
    </p:spTree>
    <p:extLst>
      <p:ext uri="{BB962C8B-B14F-4D97-AF65-F5344CB8AC3E}">
        <p14:creationId xmlns:p14="http://schemas.microsoft.com/office/powerpoint/2010/main" val="171491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down)">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down)">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down)">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081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par>
                                <p:cTn id="65" presetID="2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down)">
                                      <p:cBhvr>
                                        <p:cTn id="72" dur="500"/>
                                        <p:tgtEl>
                                          <p:spTgt spid="107"/>
                                        </p:tgtEl>
                                      </p:cBhvr>
                                    </p:animEffect>
                                  </p:childTnLst>
                                </p:cTn>
                              </p:par>
                              <p:par>
                                <p:cTn id="73" presetID="22" presetClass="entr" presetSubtype="4"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wipe(down)">
                                      <p:cBhvr>
                                        <p:cTn id="81" dur="500"/>
                                        <p:tgtEl>
                                          <p:spTgt spid="8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down)">
                                      <p:cBhvr>
                                        <p:cTn id="86" dur="500"/>
                                        <p:tgtEl>
                                          <p:spTgt spid="7"/>
                                        </p:tgtEl>
                                      </p:cBhvr>
                                    </p:animEffect>
                                  </p:childTnLst>
                                </p:cTn>
                              </p:par>
                              <p:par>
                                <p:cTn id="87" presetID="22" presetClass="entr" presetSubtype="4"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wipe(down)">
                                      <p:cBhvr>
                                        <p:cTn id="92" dur="500"/>
                                        <p:tgtEl>
                                          <p:spTgt spid="154"/>
                                        </p:tgtEl>
                                      </p:cBhvr>
                                    </p:animEffect>
                                  </p:childTnLst>
                                </p:cTn>
                              </p:par>
                              <p:par>
                                <p:cTn id="93" presetID="22" presetClass="entr" presetSubtype="4"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animEffect transition="in" filter="wipe(down)">
                                      <p:cBhvr>
                                        <p:cTn id="95" dur="500"/>
                                        <p:tgtEl>
                                          <p:spTgt spid="1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wipe(down)">
                                      <p:cBhvr>
                                        <p:cTn id="98" dur="500"/>
                                        <p:tgtEl>
                                          <p:spTgt spid="15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wipe(down)">
                                      <p:cBhvr>
                                        <p:cTn id="103" dur="500"/>
                                        <p:tgtEl>
                                          <p:spTgt spid="114"/>
                                        </p:tgtEl>
                                      </p:cBhvr>
                                    </p:animEffect>
                                  </p:childTnLst>
                                </p:cTn>
                              </p:par>
                              <p:par>
                                <p:cTn id="104" presetID="22" presetClass="entr" presetSubtype="4" fill="hold"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down)">
                                      <p:cBhvr>
                                        <p:cTn id="106" dur="500"/>
                                        <p:tgtEl>
                                          <p:spTgt spid="119"/>
                                        </p:tgtEl>
                                      </p:cBhvr>
                                    </p:animEffect>
                                  </p:childTnLst>
                                </p:cTn>
                              </p:par>
                              <p:par>
                                <p:cTn id="107" presetID="2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ipe(down)">
                                      <p:cBhvr>
                                        <p:cTn id="109" dur="500"/>
                                        <p:tgtEl>
                                          <p:spTgt spid="90"/>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down)">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wipe(down)">
                                      <p:cBhvr>
                                        <p:cTn id="117" dur="500"/>
                                        <p:tgtEl>
                                          <p:spTgt spid="10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wipe(down)">
                                      <p:cBhvr>
                                        <p:cTn id="120" dur="500"/>
                                        <p:tgtEl>
                                          <p:spTgt spid="10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down)">
                                      <p:cBhvr>
                                        <p:cTn id="125" dur="500"/>
                                        <p:tgtEl>
                                          <p:spTgt spid="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wipe(down)">
                                      <p:cBhvr>
                                        <p:cTn id="128" dur="500"/>
                                        <p:tgtEl>
                                          <p:spTgt spid="17"/>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animEffect transition="in" filter="wipe(down)">
                                      <p:cBhvr>
                                        <p:cTn id="131" dur="500"/>
                                        <p:tgtEl>
                                          <p:spTgt spid="10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down)">
                                      <p:cBhvr>
                                        <p:cTn id="134" dur="500"/>
                                        <p:tgtEl>
                                          <p:spTgt spid="109"/>
                                        </p:tgtEl>
                                      </p:cBhvr>
                                    </p:animEffect>
                                  </p:childTnLst>
                                </p:cTn>
                              </p:par>
                              <p:par>
                                <p:cTn id="135" presetID="22" presetClass="entr" presetSubtype="4" fill="hold" nodeType="with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wipe(down)">
                                      <p:cBhvr>
                                        <p:cTn id="137" dur="500"/>
                                        <p:tgtEl>
                                          <p:spTgt spid="106"/>
                                        </p:tgtEl>
                                      </p:cBhvr>
                                    </p:animEffect>
                                  </p:childTnLst>
                                </p:cTn>
                              </p:par>
                              <p:par>
                                <p:cTn id="138" presetID="22" presetClass="entr" presetSubtype="4"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down)">
                                      <p:cBhvr>
                                        <p:cTn id="140" dur="500"/>
                                        <p:tgtEl>
                                          <p:spTgt spid="27"/>
                                        </p:tgtEl>
                                      </p:cBhvr>
                                    </p:animEffect>
                                  </p:childTnLst>
                                </p:cTn>
                              </p:par>
                              <p:par>
                                <p:cTn id="141" presetID="22" presetClass="entr" presetSubtype="4" fill="hold"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down)">
                                      <p:cBhvr>
                                        <p:cTn id="143" dur="500"/>
                                        <p:tgtEl>
                                          <p:spTgt spid="4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wipe(down)">
                                      <p:cBhvr>
                                        <p:cTn id="146" dur="500"/>
                                        <p:tgtEl>
                                          <p:spTgt spid="1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00"/>
                                        <p:tgtEl>
                                          <p:spTgt spid="50"/>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down)">
                                      <p:cBhvr>
                                        <p:cTn id="154" dur="500"/>
                                        <p:tgtEl>
                                          <p:spTgt spid="110"/>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500"/>
                                        <p:tgtEl>
                                          <p:spTgt spid="117"/>
                                        </p:tgtEl>
                                      </p:cBhvr>
                                    </p:animEffect>
                                  </p:childTnLst>
                                </p:cTn>
                              </p:par>
                              <p:par>
                                <p:cTn id="158" presetID="22" presetClass="entr" presetSubtype="4" fill="hold"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wipe(down)">
                                      <p:cBhvr>
                                        <p:cTn id="165" dur="500"/>
                                        <p:tgtEl>
                                          <p:spTgt spid="49"/>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wipe(down)">
                                      <p:cBhvr>
                                        <p:cTn id="168" dur="500"/>
                                        <p:tgtEl>
                                          <p:spTgt spid="81"/>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wipe(down)">
                                      <p:cBhvr>
                                        <p:cTn id="171" dur="500"/>
                                        <p:tgtEl>
                                          <p:spTgt spid="158"/>
                                        </p:tgtEl>
                                      </p:cBhvr>
                                    </p:animEffect>
                                  </p:childTnLst>
                                </p:cTn>
                              </p:par>
                              <p:par>
                                <p:cTn id="172" presetID="22" presetClass="entr" presetSubtype="4"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wipe(down)">
                                      <p:cBhvr>
                                        <p:cTn id="174" dur="500"/>
                                        <p:tgtEl>
                                          <p:spTgt spid="67"/>
                                        </p:tgtEl>
                                      </p:cBhvr>
                                    </p:animEffect>
                                  </p:childTnLst>
                                </p:cTn>
                              </p:par>
                              <p:par>
                                <p:cTn id="175" presetID="22" presetClass="entr" presetSubtype="4" fill="hold" nodeType="with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wipe(down)">
                                      <p:cBhvr>
                                        <p:cTn id="177" dur="500"/>
                                        <p:tgtEl>
                                          <p:spTgt spid="73"/>
                                        </p:tgtEl>
                                      </p:cBhvr>
                                    </p:animEffect>
                                  </p:childTnLst>
                                </p:cTn>
                              </p:par>
                              <p:par>
                                <p:cTn id="178" presetID="22" presetClass="entr" presetSubtype="4" fill="hold"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wipe(down)">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8"/>
                                        </p:tgtEl>
                                        <p:attrNameLst>
                                          <p:attrName>style.visibility</p:attrName>
                                        </p:attrNameLst>
                                      </p:cBhvr>
                                      <p:to>
                                        <p:strVal val="visible"/>
                                      </p:to>
                                    </p:set>
                                    <p:animEffect transition="in" filter="wipe(down)">
                                      <p:cBhvr>
                                        <p:cTn id="185" dur="500"/>
                                        <p:tgtEl>
                                          <p:spTgt spid="8"/>
                                        </p:tgtEl>
                                      </p:cBhvr>
                                    </p:animEffect>
                                  </p:childTnLst>
                                </p:cTn>
                              </p:par>
                              <p:par>
                                <p:cTn id="186" presetID="22" presetClass="entr" presetSubtype="4" fill="hold" nodeType="withEffect">
                                  <p:stCondLst>
                                    <p:cond delay="0"/>
                                  </p:stCondLst>
                                  <p:childTnLst>
                                    <p:set>
                                      <p:cBhvr>
                                        <p:cTn id="187" dur="1" fill="hold">
                                          <p:stCondLst>
                                            <p:cond delay="0"/>
                                          </p:stCondLst>
                                        </p:cTn>
                                        <p:tgtEl>
                                          <p:spTgt spid="14"/>
                                        </p:tgtEl>
                                        <p:attrNameLst>
                                          <p:attrName>style.visibility</p:attrName>
                                        </p:attrNameLst>
                                      </p:cBhvr>
                                      <p:to>
                                        <p:strVal val="visible"/>
                                      </p:to>
                                    </p:set>
                                    <p:animEffect transition="in" filter="wipe(down)">
                                      <p:cBhvr>
                                        <p:cTn id="1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4" grpId="0"/>
      <p:bldP spid="158" grpId="0"/>
      <p:bldP spid="7" grpId="0" animBg="1"/>
      <p:bldP spid="103" grpId="0"/>
      <p:bldP spid="105" grpId="0"/>
      <p:bldP spid="11" grpId="0" animBg="1"/>
      <p:bldP spid="108" grpId="0"/>
      <p:bldP spid="109" grpId="0"/>
      <p:bldP spid="110" grpId="0"/>
      <p:bldP spid="117" grpId="0"/>
      <p:bldP spid="88" grpId="0"/>
      <p:bldP spid="91"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9725522" y="3752537"/>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92" name="Elbow Connector 91">
            <a:extLst>
              <a:ext uri="{FF2B5EF4-FFF2-40B4-BE49-F238E27FC236}">
                <a16:creationId xmlns:a16="http://schemas.microsoft.com/office/drawing/2014/main" id="{6387EE03-EEB3-E845-A856-0DF13152666C}"/>
              </a:ext>
            </a:extLst>
          </p:cNvPr>
          <p:cNvCxnSpPr>
            <a:cxnSpLocks/>
            <a:stCxn id="90"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A944947-D4D0-2B4D-AF0F-2860CF02C924}"/>
              </a:ext>
            </a:extLst>
          </p:cNvPr>
          <p:cNvCxnSpPr>
            <a:cxnSpLocks/>
          </p:cNvCxnSpPr>
          <p:nvPr/>
        </p:nvCxnSpPr>
        <p:spPr>
          <a:xfrm>
            <a:off x="7904337" y="3984500"/>
            <a:ext cx="3463307" cy="130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1AE2DA0-6938-6F42-BF06-BDBB0E3D9A7B}"/>
              </a:ext>
            </a:extLst>
          </p:cNvPr>
          <p:cNvSpPr txBox="1"/>
          <p:nvPr/>
        </p:nvSpPr>
        <p:spPr>
          <a:xfrm>
            <a:off x="7558706" y="4446399"/>
            <a:ext cx="1074846" cy="369332"/>
          </a:xfrm>
          <a:prstGeom prst="rect">
            <a:avLst/>
          </a:prstGeom>
          <a:noFill/>
        </p:spPr>
        <p:txBody>
          <a:bodyPr wrap="square" rtlCol="0">
            <a:spAutoFit/>
          </a:bodyPr>
          <a:lstStyle/>
          <a:p>
            <a:r>
              <a:rPr lang="en-US" sz="1800" b="1">
                <a:solidFill>
                  <a:srgbClr val="C00000"/>
                </a:solidFill>
              </a:rPr>
              <a:t>Port 22</a:t>
            </a:r>
          </a:p>
        </p:txBody>
      </p:sp>
    </p:spTree>
    <p:extLst>
      <p:ext uri="{BB962C8B-B14F-4D97-AF65-F5344CB8AC3E}">
        <p14:creationId xmlns:p14="http://schemas.microsoft.com/office/powerpoint/2010/main" val="183250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 for Internal LB</a:t>
            </a:r>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
        <p:nvSpPr>
          <p:cNvPr id="9" name="Oval 8">
            <a:extLst>
              <a:ext uri="{FF2B5EF4-FFF2-40B4-BE49-F238E27FC236}">
                <a16:creationId xmlns:a16="http://schemas.microsoft.com/office/drawing/2014/main" id="{7B1EB332-1C8E-2046-935D-B03FDA63E90A}"/>
              </a:ext>
            </a:extLst>
          </p:cNvPr>
          <p:cNvSpPr/>
          <p:nvPr/>
        </p:nvSpPr>
        <p:spPr>
          <a:xfrm>
            <a:off x="439661" y="5599742"/>
            <a:ext cx="2569029" cy="16655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Public IP for Internal LB</a:t>
            </a:r>
          </a:p>
        </p:txBody>
      </p:sp>
      <p:sp>
        <p:nvSpPr>
          <p:cNvPr id="22" name="Oval 21">
            <a:extLst>
              <a:ext uri="{FF2B5EF4-FFF2-40B4-BE49-F238E27FC236}">
                <a16:creationId xmlns:a16="http://schemas.microsoft.com/office/drawing/2014/main" id="{228335CF-67C2-E14F-A7E7-8EAE525B51C8}"/>
              </a:ext>
            </a:extLst>
          </p:cNvPr>
          <p:cNvSpPr/>
          <p:nvPr/>
        </p:nvSpPr>
        <p:spPr>
          <a:xfrm>
            <a:off x="3679014" y="5618624"/>
            <a:ext cx="2569029" cy="16655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Internal LB is created in App Subnet</a:t>
            </a:r>
          </a:p>
        </p:txBody>
      </p:sp>
    </p:spTree>
    <p:extLst>
      <p:ext uri="{BB962C8B-B14F-4D97-AF65-F5344CB8AC3E}">
        <p14:creationId xmlns:p14="http://schemas.microsoft.com/office/powerpoint/2010/main" val="34787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332A6A-F6AD-F146-AE25-6DDB226A682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13BAB99-BA42-BD49-9CA7-B15AA6681306}"/>
              </a:ext>
            </a:extLst>
          </p:cNvPr>
          <p:cNvSpPr>
            <a:spLocks noGrp="1"/>
          </p:cNvSpPr>
          <p:nvPr>
            <p:ph type="title"/>
          </p:nvPr>
        </p:nvSpPr>
        <p:spPr>
          <a:xfrm>
            <a:off x="1005840" y="0"/>
            <a:ext cx="12618720" cy="1188851"/>
          </a:xfrm>
        </p:spPr>
        <p:txBody>
          <a:bodyPr/>
          <a:lstStyle/>
          <a:p>
            <a:r>
              <a:rPr lang="en-US"/>
              <a:t>Azure Resources </a:t>
            </a:r>
          </a:p>
        </p:txBody>
      </p:sp>
      <p:pic>
        <p:nvPicPr>
          <p:cNvPr id="5" name="Graphic 4">
            <a:extLst>
              <a:ext uri="{FF2B5EF4-FFF2-40B4-BE49-F238E27FC236}">
                <a16:creationId xmlns:a16="http://schemas.microsoft.com/office/drawing/2014/main" id="{E27C4CE9-48BB-F245-AB72-FBFD98CBAF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94397"/>
            <a:ext cx="815713" cy="815713"/>
          </a:xfrm>
          <a:prstGeom prst="rect">
            <a:avLst/>
          </a:prstGeom>
        </p:spPr>
      </p:pic>
      <p:sp>
        <p:nvSpPr>
          <p:cNvPr id="6" name="Rounded Rectangle 5">
            <a:extLst>
              <a:ext uri="{FF2B5EF4-FFF2-40B4-BE49-F238E27FC236}">
                <a16:creationId xmlns:a16="http://schemas.microsoft.com/office/drawing/2014/main" id="{730286E1-1CD8-9E44-A891-CDD6243B072F}"/>
              </a:ext>
            </a:extLst>
          </p:cNvPr>
          <p:cNvSpPr/>
          <p:nvPr/>
        </p:nvSpPr>
        <p:spPr>
          <a:xfrm>
            <a:off x="250269" y="1307178"/>
            <a:ext cx="7968444"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0FD2E95-4ECF-C648-AD31-6867B5512AC6}"/>
              </a:ext>
            </a:extLst>
          </p:cNvPr>
          <p:cNvSpPr/>
          <p:nvPr/>
        </p:nvSpPr>
        <p:spPr>
          <a:xfrm>
            <a:off x="265509" y="2684012"/>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AB9CE921-91FC-1A4A-BF64-8C04B3F22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053" y="2822205"/>
            <a:ext cx="1311129" cy="1311129"/>
          </a:xfrm>
          <a:prstGeom prst="rect">
            <a:avLst/>
          </a:prstGeom>
        </p:spPr>
      </p:pic>
      <p:sp>
        <p:nvSpPr>
          <p:cNvPr id="13" name="TextBox 12">
            <a:extLst>
              <a:ext uri="{FF2B5EF4-FFF2-40B4-BE49-F238E27FC236}">
                <a16:creationId xmlns:a16="http://schemas.microsoft.com/office/drawing/2014/main" id="{584B699D-F702-9A4F-8932-D685EB27EAF1}"/>
              </a:ext>
            </a:extLst>
          </p:cNvPr>
          <p:cNvSpPr txBox="1"/>
          <p:nvPr/>
        </p:nvSpPr>
        <p:spPr>
          <a:xfrm>
            <a:off x="1309075" y="1482531"/>
            <a:ext cx="4299254" cy="430887"/>
          </a:xfrm>
          <a:prstGeom prst="rect">
            <a:avLst/>
          </a:prstGeom>
          <a:noFill/>
        </p:spPr>
        <p:txBody>
          <a:bodyPr wrap="none" rtlCol="0">
            <a:spAutoFit/>
          </a:bodyPr>
          <a:lstStyle/>
          <a:p>
            <a:r>
              <a:rPr lang="en-IN" err="1"/>
              <a:t>azurerm_public_ip</a:t>
            </a:r>
            <a:r>
              <a:rPr lang="en-IN"/>
              <a:t> for NAT Gateway</a:t>
            </a:r>
          </a:p>
        </p:txBody>
      </p:sp>
      <p:sp>
        <p:nvSpPr>
          <p:cNvPr id="17" name="Rounded Rectangle 16">
            <a:extLst>
              <a:ext uri="{FF2B5EF4-FFF2-40B4-BE49-F238E27FC236}">
                <a16:creationId xmlns:a16="http://schemas.microsoft.com/office/drawing/2014/main" id="{8DED5E87-1E0A-FD47-B66B-D4BE8CE54476}"/>
              </a:ext>
            </a:extLst>
          </p:cNvPr>
          <p:cNvSpPr/>
          <p:nvPr/>
        </p:nvSpPr>
        <p:spPr>
          <a:xfrm>
            <a:off x="2645228" y="2684013"/>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a:t>
            </a:r>
            <a:endParaRPr lang="en-IN"/>
          </a:p>
        </p:txBody>
      </p:sp>
      <p:sp>
        <p:nvSpPr>
          <p:cNvPr id="18" name="Rounded Rectangle 17">
            <a:extLst>
              <a:ext uri="{FF2B5EF4-FFF2-40B4-BE49-F238E27FC236}">
                <a16:creationId xmlns:a16="http://schemas.microsoft.com/office/drawing/2014/main" id="{255C43D5-2A67-C249-8D95-BB1CFE2C13E9}"/>
              </a:ext>
            </a:extLst>
          </p:cNvPr>
          <p:cNvSpPr/>
          <p:nvPr/>
        </p:nvSpPr>
        <p:spPr>
          <a:xfrm>
            <a:off x="2645228" y="3492403"/>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azurerm_nat_gateway_public_ip_association</a:t>
            </a:r>
            <a:endParaRPr lang="en-IN"/>
          </a:p>
        </p:txBody>
      </p:sp>
      <p:sp>
        <p:nvSpPr>
          <p:cNvPr id="19" name="Rounded Rectangle 18">
            <a:extLst>
              <a:ext uri="{FF2B5EF4-FFF2-40B4-BE49-F238E27FC236}">
                <a16:creationId xmlns:a16="http://schemas.microsoft.com/office/drawing/2014/main" id="{FC27BCC5-F3A2-4E43-8118-F8896A6B2C3D}"/>
              </a:ext>
            </a:extLst>
          </p:cNvPr>
          <p:cNvSpPr/>
          <p:nvPr/>
        </p:nvSpPr>
        <p:spPr>
          <a:xfrm>
            <a:off x="2645228" y="4295341"/>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azurerm_subnet_nat_gateway_association</a:t>
            </a:r>
            <a:endParaRPr lang="en-IN"/>
          </a:p>
        </p:txBody>
      </p:sp>
      <p:sp>
        <p:nvSpPr>
          <p:cNvPr id="20" name="TextBox 19">
            <a:extLst>
              <a:ext uri="{FF2B5EF4-FFF2-40B4-BE49-F238E27FC236}">
                <a16:creationId xmlns:a16="http://schemas.microsoft.com/office/drawing/2014/main" id="{6A621CF9-795D-144A-AA55-149A7B3E8179}"/>
              </a:ext>
            </a:extLst>
          </p:cNvPr>
          <p:cNvSpPr txBox="1"/>
          <p:nvPr/>
        </p:nvSpPr>
        <p:spPr>
          <a:xfrm>
            <a:off x="414652" y="4188306"/>
            <a:ext cx="1182375" cy="769441"/>
          </a:xfrm>
          <a:prstGeom prst="rect">
            <a:avLst/>
          </a:prstGeom>
          <a:noFill/>
        </p:spPr>
        <p:txBody>
          <a:bodyPr wrap="none" rtlCol="0">
            <a:spAutoFit/>
          </a:bodyPr>
          <a:lstStyle/>
          <a:p>
            <a:pPr algn="ctr"/>
            <a:r>
              <a:rPr lang="en-US"/>
              <a:t>NAT </a:t>
            </a:r>
          </a:p>
          <a:p>
            <a:pPr algn="ctr"/>
            <a:r>
              <a:rPr lang="en-US"/>
              <a:t>Gateway</a:t>
            </a:r>
          </a:p>
        </p:txBody>
      </p:sp>
      <p:pic>
        <p:nvPicPr>
          <p:cNvPr id="21" name="Graphic 20">
            <a:extLst>
              <a:ext uri="{FF2B5EF4-FFF2-40B4-BE49-F238E27FC236}">
                <a16:creationId xmlns:a16="http://schemas.microsoft.com/office/drawing/2014/main" id="{EE70EFE1-13C1-9746-95F9-CFBF3CA99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362" y="5537113"/>
            <a:ext cx="1103665" cy="1103665"/>
          </a:xfrm>
          <a:prstGeom prst="rect">
            <a:avLst/>
          </a:prstGeom>
        </p:spPr>
      </p:pic>
      <p:sp>
        <p:nvSpPr>
          <p:cNvPr id="22" name="Rounded Rectangle 21">
            <a:extLst>
              <a:ext uri="{FF2B5EF4-FFF2-40B4-BE49-F238E27FC236}">
                <a16:creationId xmlns:a16="http://schemas.microsoft.com/office/drawing/2014/main" id="{662BE0D6-1BB1-254D-AA92-A6D67F225013}"/>
              </a:ext>
            </a:extLst>
          </p:cNvPr>
          <p:cNvSpPr/>
          <p:nvPr/>
        </p:nvSpPr>
        <p:spPr>
          <a:xfrm>
            <a:off x="229535" y="5310066"/>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6F434C-2025-B746-BE86-61EECA3EDB2F}"/>
              </a:ext>
            </a:extLst>
          </p:cNvPr>
          <p:cNvSpPr txBox="1"/>
          <p:nvPr/>
        </p:nvSpPr>
        <p:spPr>
          <a:xfrm>
            <a:off x="446329" y="6648970"/>
            <a:ext cx="1119024" cy="769441"/>
          </a:xfrm>
          <a:prstGeom prst="rect">
            <a:avLst/>
          </a:prstGeom>
          <a:noFill/>
        </p:spPr>
        <p:txBody>
          <a:bodyPr wrap="none" rtlCol="0">
            <a:spAutoFit/>
          </a:bodyPr>
          <a:lstStyle/>
          <a:p>
            <a:pPr algn="ctr"/>
            <a:r>
              <a:rPr lang="en-US"/>
              <a:t>Storage</a:t>
            </a:r>
          </a:p>
          <a:p>
            <a:pPr algn="ctr"/>
            <a:r>
              <a:rPr lang="en-US"/>
              <a:t>Account</a:t>
            </a:r>
          </a:p>
        </p:txBody>
      </p:sp>
      <p:sp>
        <p:nvSpPr>
          <p:cNvPr id="24" name="Rounded Rectangle 23">
            <a:extLst>
              <a:ext uri="{FF2B5EF4-FFF2-40B4-BE49-F238E27FC236}">
                <a16:creationId xmlns:a16="http://schemas.microsoft.com/office/drawing/2014/main" id="{5114362A-D810-A142-BE81-5C7DC2FA08B0}"/>
              </a:ext>
            </a:extLst>
          </p:cNvPr>
          <p:cNvSpPr/>
          <p:nvPr/>
        </p:nvSpPr>
        <p:spPr>
          <a:xfrm>
            <a:off x="2710490" y="5244238"/>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azurerm_storage_account</a:t>
            </a:r>
            <a:endParaRPr lang="en-IN"/>
          </a:p>
        </p:txBody>
      </p:sp>
      <p:sp>
        <p:nvSpPr>
          <p:cNvPr id="25" name="Rounded Rectangle 24">
            <a:extLst>
              <a:ext uri="{FF2B5EF4-FFF2-40B4-BE49-F238E27FC236}">
                <a16:creationId xmlns:a16="http://schemas.microsoft.com/office/drawing/2014/main" id="{C8F4B894-3F14-5D41-9C47-D4BDF83F0547}"/>
              </a:ext>
            </a:extLst>
          </p:cNvPr>
          <p:cNvSpPr/>
          <p:nvPr/>
        </p:nvSpPr>
        <p:spPr>
          <a:xfrm>
            <a:off x="2710490" y="6052628"/>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azurerm_storage_container</a:t>
            </a:r>
            <a:endParaRPr lang="en-IN"/>
          </a:p>
        </p:txBody>
      </p:sp>
      <p:sp>
        <p:nvSpPr>
          <p:cNvPr id="26" name="Rounded Rectangle 25">
            <a:extLst>
              <a:ext uri="{FF2B5EF4-FFF2-40B4-BE49-F238E27FC236}">
                <a16:creationId xmlns:a16="http://schemas.microsoft.com/office/drawing/2014/main" id="{CBEE493E-F98D-3F4E-9DD0-8BE26876275C}"/>
              </a:ext>
            </a:extLst>
          </p:cNvPr>
          <p:cNvSpPr/>
          <p:nvPr/>
        </p:nvSpPr>
        <p:spPr>
          <a:xfrm>
            <a:off x="2710490" y="6855566"/>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azurerm_storage_blob</a:t>
            </a:r>
            <a:endParaRPr lang="en-IN"/>
          </a:p>
        </p:txBody>
      </p:sp>
      <p:sp>
        <p:nvSpPr>
          <p:cNvPr id="27" name="Oval 26">
            <a:extLst>
              <a:ext uri="{FF2B5EF4-FFF2-40B4-BE49-F238E27FC236}">
                <a16:creationId xmlns:a16="http://schemas.microsoft.com/office/drawing/2014/main" id="{72A1CA59-400E-7C4D-9001-50F9B959A468}"/>
              </a:ext>
            </a:extLst>
          </p:cNvPr>
          <p:cNvSpPr/>
          <p:nvPr/>
        </p:nvSpPr>
        <p:spPr>
          <a:xfrm>
            <a:off x="9644743" y="3561505"/>
            <a:ext cx="4197531" cy="21355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addition to </a:t>
            </a:r>
            <a:br>
              <a:rPr lang="en-US"/>
            </a:br>
            <a:r>
              <a:rPr lang="en-US"/>
              <a:t>App VM and App Load Balancer these Resources are also required</a:t>
            </a:r>
          </a:p>
        </p:txBody>
      </p:sp>
      <p:cxnSp>
        <p:nvCxnSpPr>
          <p:cNvPr id="30" name="Straight Arrow Connector 29">
            <a:extLst>
              <a:ext uri="{FF2B5EF4-FFF2-40B4-BE49-F238E27FC236}">
                <a16:creationId xmlns:a16="http://schemas.microsoft.com/office/drawing/2014/main" id="{EE65211E-1443-D748-8CF8-CFA88C577051}"/>
              </a:ext>
            </a:extLst>
          </p:cNvPr>
          <p:cNvCxnSpPr>
            <a:stCxn id="9" idx="3"/>
            <a:endCxn id="17" idx="1"/>
          </p:cNvCxnSpPr>
          <p:nvPr/>
        </p:nvCxnSpPr>
        <p:spPr>
          <a:xfrm flipV="1">
            <a:off x="1854926" y="3017949"/>
            <a:ext cx="790302" cy="805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8D4B2A-F6CB-C647-AF96-33B576770FF2}"/>
              </a:ext>
            </a:extLst>
          </p:cNvPr>
          <p:cNvCxnSpPr>
            <a:stCxn id="9" idx="3"/>
            <a:endCxn id="18" idx="1"/>
          </p:cNvCxnSpPr>
          <p:nvPr/>
        </p:nvCxnSpPr>
        <p:spPr>
          <a:xfrm>
            <a:off x="1854926" y="3823612"/>
            <a:ext cx="790302" cy="2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FFD9E4-4BD9-9142-9817-E4588E0616C1}"/>
              </a:ext>
            </a:extLst>
          </p:cNvPr>
          <p:cNvCxnSpPr>
            <a:stCxn id="9" idx="3"/>
            <a:endCxn id="19" idx="1"/>
          </p:cNvCxnSpPr>
          <p:nvPr/>
        </p:nvCxnSpPr>
        <p:spPr>
          <a:xfrm>
            <a:off x="1854926" y="3823612"/>
            <a:ext cx="790302" cy="805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CE8823-45B4-AC44-A828-318F7467F531}"/>
              </a:ext>
            </a:extLst>
          </p:cNvPr>
          <p:cNvCxnSpPr>
            <a:stCxn id="22" idx="3"/>
            <a:endCxn id="24" idx="1"/>
          </p:cNvCxnSpPr>
          <p:nvPr/>
        </p:nvCxnSpPr>
        <p:spPr>
          <a:xfrm flipV="1">
            <a:off x="1818952" y="5578174"/>
            <a:ext cx="891538" cy="871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49E4D9-0A98-DB44-A6FA-5E6D20ACB5E3}"/>
              </a:ext>
            </a:extLst>
          </p:cNvPr>
          <p:cNvCxnSpPr>
            <a:stCxn id="22" idx="3"/>
            <a:endCxn id="25" idx="1"/>
          </p:cNvCxnSpPr>
          <p:nvPr/>
        </p:nvCxnSpPr>
        <p:spPr>
          <a:xfrm flipV="1">
            <a:off x="1818952" y="6386564"/>
            <a:ext cx="891538" cy="63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D47DCB-5A03-0848-93C3-73B82DD1760B}"/>
              </a:ext>
            </a:extLst>
          </p:cNvPr>
          <p:cNvCxnSpPr>
            <a:stCxn id="22" idx="3"/>
            <a:endCxn id="26" idx="1"/>
          </p:cNvCxnSpPr>
          <p:nvPr/>
        </p:nvCxnSpPr>
        <p:spPr>
          <a:xfrm>
            <a:off x="1818952" y="6449666"/>
            <a:ext cx="891538" cy="739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4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22" presetClass="entr" presetSubtype="4"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par>
                                <p:cTn id="67" presetID="22" presetClass="entr" presetSubtype="4"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down)">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p:bldP spid="17" grpId="0" animBg="1"/>
      <p:bldP spid="18" grpId="0" animBg="1"/>
      <p:bldP spid="19" grpId="0" animBg="1"/>
      <p:bldP spid="20" grpId="0"/>
      <p:bldP spid="22" grpId="0" animBg="1"/>
      <p:bldP spid="23" grpId="0"/>
      <p:bldP spid="24" grpId="0" animBg="1"/>
      <p:bldP spid="25" grpId="0" animBg="1"/>
      <p:bldP spid="2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421298" y="50243"/>
            <a:ext cx="13549810" cy="856070"/>
          </a:xfrm>
        </p:spPr>
        <p:txBody>
          <a:bodyPr>
            <a:normAutofit/>
          </a:bodyPr>
          <a:lstStyle/>
          <a:p>
            <a:r>
              <a:rPr lang="en-US" dirty="0"/>
              <a:t>Azure Load Balancer – External LB and Internal LB</a:t>
            </a:r>
          </a:p>
        </p:txBody>
      </p:sp>
      <p:pic>
        <p:nvPicPr>
          <p:cNvPr id="3" name="Picture 2">
            <a:extLst>
              <a:ext uri="{FF2B5EF4-FFF2-40B4-BE49-F238E27FC236}">
                <a16:creationId xmlns:a16="http://schemas.microsoft.com/office/drawing/2014/main" id="{A84FE023-D1C3-194C-8217-30B1BBA33425}"/>
              </a:ext>
            </a:extLst>
          </p:cNvPr>
          <p:cNvPicPr>
            <a:picLocks noChangeAspect="1"/>
          </p:cNvPicPr>
          <p:nvPr/>
        </p:nvPicPr>
        <p:blipFill>
          <a:blip r:embed="rId2"/>
          <a:stretch>
            <a:fillRect/>
          </a:stretch>
        </p:blipFill>
        <p:spPr>
          <a:xfrm>
            <a:off x="421298" y="906313"/>
            <a:ext cx="13067637" cy="3576406"/>
          </a:xfrm>
          <a:prstGeom prst="rect">
            <a:avLst/>
          </a:prstGeom>
        </p:spPr>
      </p:pic>
      <p:pic>
        <p:nvPicPr>
          <p:cNvPr id="6" name="Picture 5">
            <a:extLst>
              <a:ext uri="{FF2B5EF4-FFF2-40B4-BE49-F238E27FC236}">
                <a16:creationId xmlns:a16="http://schemas.microsoft.com/office/drawing/2014/main" id="{1041A327-5806-2D46-86D2-A48B62486AB0}"/>
              </a:ext>
            </a:extLst>
          </p:cNvPr>
          <p:cNvPicPr>
            <a:picLocks noChangeAspect="1"/>
          </p:cNvPicPr>
          <p:nvPr/>
        </p:nvPicPr>
        <p:blipFill>
          <a:blip r:embed="rId3"/>
          <a:stretch>
            <a:fillRect/>
          </a:stretch>
        </p:blipFill>
        <p:spPr>
          <a:xfrm>
            <a:off x="421298" y="4219903"/>
            <a:ext cx="12954000" cy="3365500"/>
          </a:xfrm>
          <a:prstGeom prst="rect">
            <a:avLst/>
          </a:prstGeom>
        </p:spPr>
      </p:pic>
      <p:sp>
        <p:nvSpPr>
          <p:cNvPr id="5" name="Rounded Rectangle 4">
            <a:extLst>
              <a:ext uri="{FF2B5EF4-FFF2-40B4-BE49-F238E27FC236}">
                <a16:creationId xmlns:a16="http://schemas.microsoft.com/office/drawing/2014/main" id="{4C8C43AD-DEF7-2646-9114-DFA171345742}"/>
              </a:ext>
            </a:extLst>
          </p:cNvPr>
          <p:cNvSpPr/>
          <p:nvPr/>
        </p:nvSpPr>
        <p:spPr>
          <a:xfrm>
            <a:off x="747098" y="1162154"/>
            <a:ext cx="13005038" cy="2680138"/>
          </a:xfrm>
          <a:prstGeom prst="roundRect">
            <a:avLst>
              <a:gd name="adj" fmla="val 12865"/>
            </a:avLst>
          </a:prstGeom>
          <a:noFill/>
          <a:ln w="730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028B56-F32B-7549-8B9A-1347E44C09E8}"/>
              </a:ext>
            </a:extLst>
          </p:cNvPr>
          <p:cNvSpPr/>
          <p:nvPr/>
        </p:nvSpPr>
        <p:spPr>
          <a:xfrm>
            <a:off x="767568" y="4492411"/>
            <a:ext cx="13005038" cy="2680138"/>
          </a:xfrm>
          <a:prstGeom prst="roundRect">
            <a:avLst>
              <a:gd name="adj" fmla="val 12865"/>
            </a:avLst>
          </a:prstGeom>
          <a:noFill/>
          <a:ln w="7302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D06CE4-C418-E647-8169-481868DBE598}"/>
              </a:ext>
            </a:extLst>
          </p:cNvPr>
          <p:cNvSpPr/>
          <p:nvPr/>
        </p:nvSpPr>
        <p:spPr>
          <a:xfrm>
            <a:off x="956442" y="1336714"/>
            <a:ext cx="2300140" cy="47296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LB</a:t>
            </a:r>
          </a:p>
        </p:txBody>
      </p:sp>
      <p:sp>
        <p:nvSpPr>
          <p:cNvPr id="9" name="Oval 8">
            <a:extLst>
              <a:ext uri="{FF2B5EF4-FFF2-40B4-BE49-F238E27FC236}">
                <a16:creationId xmlns:a16="http://schemas.microsoft.com/office/drawing/2014/main" id="{9B8B8807-F1F4-5944-B21C-61E0C9492011}"/>
              </a:ext>
            </a:extLst>
          </p:cNvPr>
          <p:cNvSpPr/>
          <p:nvPr/>
        </p:nvSpPr>
        <p:spPr>
          <a:xfrm>
            <a:off x="956442" y="4637108"/>
            <a:ext cx="2300140" cy="47296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LB</a:t>
            </a:r>
          </a:p>
        </p:txBody>
      </p:sp>
    </p:spTree>
    <p:extLst>
      <p:ext uri="{BB962C8B-B14F-4D97-AF65-F5344CB8AC3E}">
        <p14:creationId xmlns:p14="http://schemas.microsoft.com/office/powerpoint/2010/main" val="15966958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75FC05-69B4-B243-A757-66FD23B56D6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91D1FD8-0813-0E4C-95C2-5F3BFB3A748F}"/>
              </a:ext>
            </a:extLst>
          </p:cNvPr>
          <p:cNvSpPr>
            <a:spLocks noGrp="1"/>
          </p:cNvSpPr>
          <p:nvPr>
            <p:ph type="title"/>
          </p:nvPr>
        </p:nvSpPr>
        <p:spPr>
          <a:xfrm>
            <a:off x="1005839" y="131293"/>
            <a:ext cx="12618720" cy="594425"/>
          </a:xfrm>
        </p:spPr>
        <p:txBody>
          <a:bodyPr>
            <a:normAutofit fontScale="90000"/>
          </a:bodyPr>
          <a:lstStyle/>
          <a:p>
            <a:r>
              <a:rPr lang="en-US"/>
              <a:t>Azure Resources - Topology</a:t>
            </a:r>
          </a:p>
        </p:txBody>
      </p:sp>
      <p:pic>
        <p:nvPicPr>
          <p:cNvPr id="3" name="Picture 2">
            <a:extLst>
              <a:ext uri="{FF2B5EF4-FFF2-40B4-BE49-F238E27FC236}">
                <a16:creationId xmlns:a16="http://schemas.microsoft.com/office/drawing/2014/main" id="{A7046F0B-3EDE-404A-91AD-7E913FF4F901}"/>
              </a:ext>
            </a:extLst>
          </p:cNvPr>
          <p:cNvPicPr>
            <a:picLocks noChangeAspect="1"/>
          </p:cNvPicPr>
          <p:nvPr/>
        </p:nvPicPr>
        <p:blipFill>
          <a:blip r:embed="rId2"/>
          <a:stretch>
            <a:fillRect/>
          </a:stretch>
        </p:blipFill>
        <p:spPr>
          <a:xfrm>
            <a:off x="698359" y="966677"/>
            <a:ext cx="13233679" cy="6296246"/>
          </a:xfrm>
          <a:prstGeom prst="rect">
            <a:avLst/>
          </a:prstGeom>
        </p:spPr>
      </p:pic>
    </p:spTree>
    <p:extLst>
      <p:ext uri="{BB962C8B-B14F-4D97-AF65-F5344CB8AC3E}">
        <p14:creationId xmlns:p14="http://schemas.microsoft.com/office/powerpoint/2010/main" val="28201369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A6B27F-AF1E-6748-9000-72A858F2DF6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1011F28-8F23-F841-80CA-E3E3C7E0B49C}"/>
              </a:ext>
            </a:extLst>
          </p:cNvPr>
          <p:cNvSpPr>
            <a:spLocks noGrp="1"/>
          </p:cNvSpPr>
          <p:nvPr>
            <p:ph type="title"/>
          </p:nvPr>
        </p:nvSpPr>
        <p:spPr>
          <a:xfrm>
            <a:off x="9301655" y="83621"/>
            <a:ext cx="5132201" cy="1188851"/>
          </a:xfrm>
        </p:spPr>
        <p:txBody>
          <a:bodyPr/>
          <a:lstStyle/>
          <a:p>
            <a:r>
              <a:rPr lang="en-US" dirty="0"/>
              <a:t>Terraform Configs</a:t>
            </a:r>
          </a:p>
        </p:txBody>
      </p:sp>
      <p:pic>
        <p:nvPicPr>
          <p:cNvPr id="5" name="Picture 4">
            <a:extLst>
              <a:ext uri="{FF2B5EF4-FFF2-40B4-BE49-F238E27FC236}">
                <a16:creationId xmlns:a16="http://schemas.microsoft.com/office/drawing/2014/main" id="{3D8DDE42-662A-C046-89B3-E9A7A86B30E9}"/>
              </a:ext>
            </a:extLst>
          </p:cNvPr>
          <p:cNvPicPr>
            <a:picLocks noChangeAspect="1"/>
          </p:cNvPicPr>
          <p:nvPr/>
        </p:nvPicPr>
        <p:blipFill>
          <a:blip r:embed="rId2"/>
          <a:stretch>
            <a:fillRect/>
          </a:stretch>
        </p:blipFill>
        <p:spPr>
          <a:xfrm>
            <a:off x="196544" y="877612"/>
            <a:ext cx="6019298" cy="6364015"/>
          </a:xfrm>
          <a:prstGeom prst="rect">
            <a:avLst/>
          </a:prstGeom>
        </p:spPr>
      </p:pic>
      <p:sp>
        <p:nvSpPr>
          <p:cNvPr id="6" name="Rounded Rectangle 5">
            <a:extLst>
              <a:ext uri="{FF2B5EF4-FFF2-40B4-BE49-F238E27FC236}">
                <a16:creationId xmlns:a16="http://schemas.microsoft.com/office/drawing/2014/main" id="{409FA14F-70C3-7541-8828-7CD300859885}"/>
              </a:ext>
            </a:extLst>
          </p:cNvPr>
          <p:cNvSpPr/>
          <p:nvPr/>
        </p:nvSpPr>
        <p:spPr>
          <a:xfrm>
            <a:off x="8359627" y="127247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Internet facing for Web Tier VMSS Load Balancing</a:t>
            </a:r>
          </a:p>
        </p:txBody>
      </p:sp>
      <p:sp>
        <p:nvSpPr>
          <p:cNvPr id="7" name="Rounded Rectangle 6">
            <a:extLst>
              <a:ext uri="{FF2B5EF4-FFF2-40B4-BE49-F238E27FC236}">
                <a16:creationId xmlns:a16="http://schemas.microsoft.com/office/drawing/2014/main" id="{996052E6-5A98-A848-A786-DAC740B444A8}"/>
              </a:ext>
            </a:extLst>
          </p:cNvPr>
          <p:cNvSpPr/>
          <p:nvPr/>
        </p:nvSpPr>
        <p:spPr>
          <a:xfrm>
            <a:off x="8359627" y="2568555"/>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Httpd conf Deployment</a:t>
            </a:r>
          </a:p>
        </p:txBody>
      </p:sp>
      <p:sp>
        <p:nvSpPr>
          <p:cNvPr id="8" name="Rounded Rectangle 7">
            <a:extLst>
              <a:ext uri="{FF2B5EF4-FFF2-40B4-BE49-F238E27FC236}">
                <a16:creationId xmlns:a16="http://schemas.microsoft.com/office/drawing/2014/main" id="{1C446FAC-8743-904E-95B4-8C733425AE02}"/>
              </a:ext>
            </a:extLst>
          </p:cNvPr>
          <p:cNvSpPr/>
          <p:nvPr/>
        </p:nvSpPr>
        <p:spPr>
          <a:xfrm>
            <a:off x="8359626" y="5127689"/>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9" name="Rounded Rectangle 8">
            <a:extLst>
              <a:ext uri="{FF2B5EF4-FFF2-40B4-BE49-F238E27FC236}">
                <a16:creationId xmlns:a16="http://schemas.microsoft.com/office/drawing/2014/main" id="{999724D5-CCD5-7744-839A-2E3E0CEFECD5}"/>
              </a:ext>
            </a:extLst>
          </p:cNvPr>
          <p:cNvSpPr/>
          <p:nvPr/>
        </p:nvSpPr>
        <p:spPr>
          <a:xfrm>
            <a:off x="8359626" y="6366541"/>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for App Tier VMSS Load Balancing</a:t>
            </a:r>
          </a:p>
        </p:txBody>
      </p:sp>
      <p:sp>
        <p:nvSpPr>
          <p:cNvPr id="10" name="Rounded Rectangle 9">
            <a:extLst>
              <a:ext uri="{FF2B5EF4-FFF2-40B4-BE49-F238E27FC236}">
                <a16:creationId xmlns:a16="http://schemas.microsoft.com/office/drawing/2014/main" id="{C769B55E-FB5E-E94E-9397-38641D9C82BB}"/>
              </a:ext>
            </a:extLst>
          </p:cNvPr>
          <p:cNvSpPr/>
          <p:nvPr/>
        </p:nvSpPr>
        <p:spPr>
          <a:xfrm>
            <a:off x="336331" y="973845"/>
            <a:ext cx="4656083" cy="970569"/>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B38A2B1-9B7F-A747-B080-55A93708964C}"/>
              </a:ext>
            </a:extLst>
          </p:cNvPr>
          <p:cNvSpPr/>
          <p:nvPr/>
        </p:nvSpPr>
        <p:spPr>
          <a:xfrm>
            <a:off x="363695" y="2014369"/>
            <a:ext cx="4628719"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E1AFF80-6244-184A-A1C7-B005D9F40216}"/>
              </a:ext>
            </a:extLst>
          </p:cNvPr>
          <p:cNvSpPr/>
          <p:nvPr/>
        </p:nvSpPr>
        <p:spPr>
          <a:xfrm>
            <a:off x="336331" y="3054894"/>
            <a:ext cx="4750676"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C6EFEA09-0673-3646-B231-4F5DB51AEA05}"/>
              </a:ext>
            </a:extLst>
          </p:cNvPr>
          <p:cNvSpPr/>
          <p:nvPr/>
        </p:nvSpPr>
        <p:spPr>
          <a:xfrm>
            <a:off x="336331" y="4112823"/>
            <a:ext cx="5549462" cy="1720417"/>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2799F95-8BE6-5D41-91C6-26F25CC8E955}"/>
              </a:ext>
            </a:extLst>
          </p:cNvPr>
          <p:cNvSpPr/>
          <p:nvPr/>
        </p:nvSpPr>
        <p:spPr>
          <a:xfrm>
            <a:off x="336331" y="5911509"/>
            <a:ext cx="5076497" cy="91006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81481-EBD2-F942-8935-B17CA2323C30}"/>
              </a:ext>
            </a:extLst>
          </p:cNvPr>
          <p:cNvSpPr/>
          <p:nvPr/>
        </p:nvSpPr>
        <p:spPr>
          <a:xfrm>
            <a:off x="8359626" y="3848122"/>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cxnSp>
        <p:nvCxnSpPr>
          <p:cNvPr id="17" name="Elbow Connector 16">
            <a:extLst>
              <a:ext uri="{FF2B5EF4-FFF2-40B4-BE49-F238E27FC236}">
                <a16:creationId xmlns:a16="http://schemas.microsoft.com/office/drawing/2014/main" id="{32512106-D2DD-1248-BB61-AE187BB5A597}"/>
              </a:ext>
            </a:extLst>
          </p:cNvPr>
          <p:cNvCxnSpPr>
            <a:stCxn id="6" idx="1"/>
            <a:endCxn id="10" idx="3"/>
          </p:cNvCxnSpPr>
          <p:nvPr/>
        </p:nvCxnSpPr>
        <p:spPr>
          <a:xfrm rot="10800000">
            <a:off x="4992415" y="1459130"/>
            <a:ext cx="3367213" cy="357628"/>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D1C47C82-2F5A-9347-9C0C-33BEFCEE7ACF}"/>
              </a:ext>
            </a:extLst>
          </p:cNvPr>
          <p:cNvCxnSpPr>
            <a:stCxn id="7" idx="1"/>
          </p:cNvCxnSpPr>
          <p:nvPr/>
        </p:nvCxnSpPr>
        <p:spPr>
          <a:xfrm rot="10800000">
            <a:off x="4992415" y="2511325"/>
            <a:ext cx="3367213" cy="601517"/>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0159941-8C0A-5646-974A-9189B46D5D30}"/>
              </a:ext>
            </a:extLst>
          </p:cNvPr>
          <p:cNvCxnSpPr>
            <a:stCxn id="15" idx="1"/>
          </p:cNvCxnSpPr>
          <p:nvPr/>
        </p:nvCxnSpPr>
        <p:spPr>
          <a:xfrm rot="10800000">
            <a:off x="5087008" y="3549894"/>
            <a:ext cx="3272619" cy="842514"/>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281E7F8-8293-BA47-9543-10F87A1014A9}"/>
              </a:ext>
            </a:extLst>
          </p:cNvPr>
          <p:cNvCxnSpPr>
            <a:stCxn id="8" idx="1"/>
            <a:endCxn id="13" idx="3"/>
          </p:cNvCxnSpPr>
          <p:nvPr/>
        </p:nvCxnSpPr>
        <p:spPr>
          <a:xfrm rot="10800000">
            <a:off x="5885794" y="4973033"/>
            <a:ext cx="2473833" cy="698943"/>
          </a:xfrm>
          <a:prstGeom prst="bentConnector3">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21FEDC8-88B8-D945-A00B-919FF573F15F}"/>
              </a:ext>
            </a:extLst>
          </p:cNvPr>
          <p:cNvCxnSpPr>
            <a:stCxn id="9" idx="1"/>
            <a:endCxn id="14" idx="3"/>
          </p:cNvCxnSpPr>
          <p:nvPr/>
        </p:nvCxnSpPr>
        <p:spPr>
          <a:xfrm rot="10800000">
            <a:off x="5412828" y="6366541"/>
            <a:ext cx="2946798" cy="544286"/>
          </a:xfrm>
          <a:prstGeom prst="bentConnector3">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3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738363" y="270449"/>
            <a:ext cx="1149678" cy="190322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5D89D4-B84E-0E48-B023-E7304D9D8664}"/>
              </a:ext>
            </a:extLst>
          </p:cNvPr>
          <p:cNvPicPr>
            <a:picLocks noChangeAspect="1"/>
          </p:cNvPicPr>
          <p:nvPr/>
        </p:nvPicPr>
        <p:blipFill>
          <a:blip r:embed="rId2"/>
          <a:stretch>
            <a:fillRect/>
          </a:stretch>
        </p:blipFill>
        <p:spPr>
          <a:xfrm>
            <a:off x="147703" y="147801"/>
            <a:ext cx="10213885" cy="7330373"/>
          </a:xfrm>
          <a:prstGeom prst="rect">
            <a:avLst/>
          </a:prstGeom>
        </p:spPr>
      </p:pic>
      <p:sp>
        <p:nvSpPr>
          <p:cNvPr id="10" name="Rounded Rectangle 9">
            <a:extLst>
              <a:ext uri="{FF2B5EF4-FFF2-40B4-BE49-F238E27FC236}">
                <a16:creationId xmlns:a16="http://schemas.microsoft.com/office/drawing/2014/main" id="{F61025F5-5C59-8B45-BB5F-5B9969968DE5}"/>
              </a:ext>
            </a:extLst>
          </p:cNvPr>
          <p:cNvSpPr/>
          <p:nvPr/>
        </p:nvSpPr>
        <p:spPr>
          <a:xfrm>
            <a:off x="7847856" y="266226"/>
            <a:ext cx="2513732"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2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Private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0C08E1BB-E0A5-C04E-B608-54A53122602E}"/>
              </a:ext>
            </a:extLst>
          </p:cNvPr>
          <p:cNvSpPr/>
          <p:nvPr/>
        </p:nvSpPr>
        <p:spPr>
          <a:xfrm>
            <a:off x="5259572" y="997008"/>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sp>
        <p:nvSpPr>
          <p:cNvPr id="12" name="TextBox 11">
            <a:extLst>
              <a:ext uri="{FF2B5EF4-FFF2-40B4-BE49-F238E27FC236}">
                <a16:creationId xmlns:a16="http://schemas.microsoft.com/office/drawing/2014/main" id="{D3523972-999B-B549-B359-B40A39A880F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5F3C0479-9DD7-4441-A12E-E26FB04B0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DB866F73-9640-9640-BC26-92C40C020F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26071CCA-65B3-0E44-8E5E-379A337BB121}"/>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106686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476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41594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3"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4" y="60037"/>
            <a:ext cx="5583906"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775917" y="77010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054406" y="5740025"/>
            <a:ext cx="1553824" cy="369332"/>
          </a:xfrm>
          <a:prstGeom prst="rect">
            <a:avLst/>
          </a:prstGeom>
          <a:noFill/>
        </p:spPr>
        <p:txBody>
          <a:bodyPr wrap="square" rtlCol="0">
            <a:spAutoFit/>
          </a:bodyPr>
          <a:lstStyle/>
          <a:p>
            <a:pPr algn="ctr"/>
            <a:r>
              <a:rPr lang="en-US" sz="1800"/>
              <a:t>Internal  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7" y="899147"/>
            <a:ext cx="240533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192044" y="814142"/>
            <a:ext cx="865544" cy="865544"/>
          </a:xfrm>
          <a:prstGeom prst="rect">
            <a:avLst/>
          </a:prstGeom>
        </p:spPr>
      </p:pic>
      <p:cxnSp>
        <p:nvCxnSpPr>
          <p:cNvPr id="9" name="Elbow Connector 8">
            <a:extLst>
              <a:ext uri="{FF2B5EF4-FFF2-40B4-BE49-F238E27FC236}">
                <a16:creationId xmlns:a16="http://schemas.microsoft.com/office/drawing/2014/main" id="{D7EE6CD4-0FEC-1C45-A65B-95AEFDB4AA85}"/>
              </a:ext>
            </a:extLst>
          </p:cNvPr>
          <p:cNvCxnSpPr>
            <a:cxnSpLocks/>
            <a:stCxn id="89" idx="0"/>
            <a:endCxn id="104" idx="3"/>
          </p:cNvCxnSpPr>
          <p:nvPr/>
        </p:nvCxnSpPr>
        <p:spPr>
          <a:xfrm rot="16200000" flipH="1">
            <a:off x="6094149" y="-655192"/>
            <a:ext cx="4902237" cy="7840904"/>
          </a:xfrm>
          <a:prstGeom prst="bentConnector4">
            <a:avLst>
              <a:gd name="adj1" fmla="val -4663"/>
              <a:gd name="adj2" fmla="val 116884"/>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B4CFCA3-1624-374A-97B3-4CEC21733BC7}"/>
              </a:ext>
            </a:extLst>
          </p:cNvPr>
          <p:cNvSpPr txBox="1"/>
          <p:nvPr/>
        </p:nvSpPr>
        <p:spPr>
          <a:xfrm>
            <a:off x="7769247" y="23727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9167530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805751" y="2981866"/>
            <a:ext cx="6172199"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805751" y="3790256"/>
            <a:ext cx="6172199"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azurerm_private_dns_zone_virtual_network_link</a:t>
            </a:r>
            <a:endParaRPr lang="en-IN"/>
          </a:p>
        </p:txBody>
      </p:sp>
      <p:sp>
        <p:nvSpPr>
          <p:cNvPr id="12" name="Rounded Rectangle 11">
            <a:extLst>
              <a:ext uri="{FF2B5EF4-FFF2-40B4-BE49-F238E27FC236}">
                <a16:creationId xmlns:a16="http://schemas.microsoft.com/office/drawing/2014/main" id="{B89FB8E0-FD13-5C4B-AE18-F8EE398B9A46}"/>
              </a:ext>
            </a:extLst>
          </p:cNvPr>
          <p:cNvSpPr/>
          <p:nvPr/>
        </p:nvSpPr>
        <p:spPr>
          <a:xfrm>
            <a:off x="6805751" y="4695491"/>
            <a:ext cx="6172199"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azurerm_private_dns_a_record</a:t>
            </a:r>
            <a:r>
              <a:rPr lang="en-IN"/>
              <a:t> for App LB</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14197" y="4836682"/>
            <a:ext cx="1529458" cy="1107996"/>
          </a:xfrm>
          <a:prstGeom prst="rect">
            <a:avLst/>
          </a:prstGeom>
          <a:noFill/>
        </p:spPr>
        <p:txBody>
          <a:bodyPr wrap="none" rtlCol="0">
            <a:spAutoFit/>
          </a:bodyPr>
          <a:lstStyle/>
          <a:p>
            <a:pPr algn="ctr"/>
            <a:r>
              <a:rPr lang="en-US"/>
              <a:t>Azure </a:t>
            </a:r>
          </a:p>
          <a:p>
            <a:pPr algn="ctr"/>
            <a:r>
              <a:rPr lang="en-US"/>
              <a:t>Private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stCxn id="6" idx="3"/>
            <a:endCxn id="8" idx="1"/>
          </p:cNvCxnSpPr>
          <p:nvPr/>
        </p:nvCxnSpPr>
        <p:spPr>
          <a:xfrm flipV="1">
            <a:off x="4572002" y="3315802"/>
            <a:ext cx="2233749" cy="8002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stCxn id="6" idx="3"/>
            <a:endCxn id="9" idx="1"/>
          </p:cNvCxnSpPr>
          <p:nvPr/>
        </p:nvCxnSpPr>
        <p:spPr>
          <a:xfrm>
            <a:off x="4572002" y="4116014"/>
            <a:ext cx="2233749" cy="8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3A10F3-F2DF-924C-9D4B-38F871251A09}"/>
              </a:ext>
            </a:extLst>
          </p:cNvPr>
          <p:cNvCxnSpPr>
            <a:stCxn id="6" idx="3"/>
            <a:endCxn id="12" idx="1"/>
          </p:cNvCxnSpPr>
          <p:nvPr/>
        </p:nvCxnSpPr>
        <p:spPr>
          <a:xfrm>
            <a:off x="4572002" y="4116014"/>
            <a:ext cx="2233749" cy="913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09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9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3C7F1E-036C-E749-A5AB-A6C8F23EA0C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6CF0DBF-DCC3-1A4B-B0EE-CD43B2487DE6}"/>
              </a:ext>
            </a:extLst>
          </p:cNvPr>
          <p:cNvSpPr>
            <a:spLocks noGrp="1"/>
          </p:cNvSpPr>
          <p:nvPr>
            <p:ph type="title"/>
          </p:nvPr>
        </p:nvSpPr>
        <p:spPr>
          <a:xfrm>
            <a:off x="8081553" y="120407"/>
            <a:ext cx="6074229" cy="797982"/>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ED4E855B-F207-F94A-80F3-9FD308DE41B6}"/>
              </a:ext>
            </a:extLst>
          </p:cNvPr>
          <p:cNvPicPr>
            <a:picLocks noChangeAspect="1"/>
          </p:cNvPicPr>
          <p:nvPr/>
        </p:nvPicPr>
        <p:blipFill>
          <a:blip r:embed="rId2"/>
          <a:stretch>
            <a:fillRect/>
          </a:stretch>
        </p:blipFill>
        <p:spPr>
          <a:xfrm>
            <a:off x="94429" y="50243"/>
            <a:ext cx="5686063" cy="7532914"/>
          </a:xfrm>
          <a:prstGeom prst="rect">
            <a:avLst/>
          </a:prstGeom>
        </p:spPr>
      </p:pic>
      <p:sp>
        <p:nvSpPr>
          <p:cNvPr id="6" name="Rounded Rectangle 5">
            <a:extLst>
              <a:ext uri="{FF2B5EF4-FFF2-40B4-BE49-F238E27FC236}">
                <a16:creationId xmlns:a16="http://schemas.microsoft.com/office/drawing/2014/main" id="{B595CC2C-50C9-8C42-B657-E3AE845E01BA}"/>
              </a:ext>
            </a:extLst>
          </p:cNvPr>
          <p:cNvSpPr/>
          <p:nvPr/>
        </p:nvSpPr>
        <p:spPr>
          <a:xfrm>
            <a:off x="8327568" y="11430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7" name="Rounded Rectangle 6">
            <a:extLst>
              <a:ext uri="{FF2B5EF4-FFF2-40B4-BE49-F238E27FC236}">
                <a16:creationId xmlns:a16="http://schemas.microsoft.com/office/drawing/2014/main" id="{DCBAB187-4428-B443-BB76-262148B166F9}"/>
              </a:ext>
            </a:extLst>
          </p:cNvPr>
          <p:cNvSpPr/>
          <p:nvPr/>
        </p:nvSpPr>
        <p:spPr>
          <a:xfrm>
            <a:off x="8327566" y="21559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8" name="Rounded Rectangle 7">
            <a:extLst>
              <a:ext uri="{FF2B5EF4-FFF2-40B4-BE49-F238E27FC236}">
                <a16:creationId xmlns:a16="http://schemas.microsoft.com/office/drawing/2014/main" id="{5201814B-E8E3-CF48-859A-333E62DCAE82}"/>
              </a:ext>
            </a:extLst>
          </p:cNvPr>
          <p:cNvSpPr/>
          <p:nvPr/>
        </p:nvSpPr>
        <p:spPr>
          <a:xfrm>
            <a:off x="8327566" y="32043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9" name="Rounded Rectangle 8">
            <a:extLst>
              <a:ext uri="{FF2B5EF4-FFF2-40B4-BE49-F238E27FC236}">
                <a16:creationId xmlns:a16="http://schemas.microsoft.com/office/drawing/2014/main" id="{47178C89-ED97-3B40-9FBE-933B9A8B1473}"/>
              </a:ext>
            </a:extLst>
          </p:cNvPr>
          <p:cNvSpPr/>
          <p:nvPr/>
        </p:nvSpPr>
        <p:spPr>
          <a:xfrm>
            <a:off x="8327565" y="42528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0" name="Rounded Rectangle 9">
            <a:extLst>
              <a:ext uri="{FF2B5EF4-FFF2-40B4-BE49-F238E27FC236}">
                <a16:creationId xmlns:a16="http://schemas.microsoft.com/office/drawing/2014/main" id="{DBC87D83-A85C-D144-A163-77E00A1C3342}"/>
              </a:ext>
            </a:extLst>
          </p:cNvPr>
          <p:cNvSpPr/>
          <p:nvPr/>
        </p:nvSpPr>
        <p:spPr>
          <a:xfrm>
            <a:off x="8327565" y="53012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1" name="Rounded Rectangle 10">
            <a:extLst>
              <a:ext uri="{FF2B5EF4-FFF2-40B4-BE49-F238E27FC236}">
                <a16:creationId xmlns:a16="http://schemas.microsoft.com/office/drawing/2014/main" id="{AF76F651-D929-6445-9585-54E4A4F1B558}"/>
              </a:ext>
            </a:extLst>
          </p:cNvPr>
          <p:cNvSpPr/>
          <p:nvPr/>
        </p:nvSpPr>
        <p:spPr>
          <a:xfrm>
            <a:off x="8327565" y="63774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2" name="Rounded Rectangle 11">
            <a:extLst>
              <a:ext uri="{FF2B5EF4-FFF2-40B4-BE49-F238E27FC236}">
                <a16:creationId xmlns:a16="http://schemas.microsoft.com/office/drawing/2014/main" id="{B9804AC3-5CC2-C84E-A41B-210511157C61}"/>
              </a:ext>
            </a:extLst>
          </p:cNvPr>
          <p:cNvSpPr/>
          <p:nvPr/>
        </p:nvSpPr>
        <p:spPr>
          <a:xfrm>
            <a:off x="195946" y="120407"/>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1537A67-8AA1-9A4E-85B1-A15BCF6BC051}"/>
              </a:ext>
            </a:extLst>
          </p:cNvPr>
          <p:cNvSpPr/>
          <p:nvPr/>
        </p:nvSpPr>
        <p:spPr>
          <a:xfrm>
            <a:off x="195946" y="1212172"/>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CCE91B3-6106-D248-B8B3-8BFFDFF471FA}"/>
              </a:ext>
            </a:extLst>
          </p:cNvPr>
          <p:cNvSpPr/>
          <p:nvPr/>
        </p:nvSpPr>
        <p:spPr>
          <a:xfrm>
            <a:off x="127087" y="2270679"/>
            <a:ext cx="4717056"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4D99B0F-9A7C-104D-B9D0-9590EE2D4801}"/>
              </a:ext>
            </a:extLst>
          </p:cNvPr>
          <p:cNvSpPr/>
          <p:nvPr/>
        </p:nvSpPr>
        <p:spPr>
          <a:xfrm>
            <a:off x="127086" y="3274558"/>
            <a:ext cx="5446399" cy="1750649"/>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140E548-6757-D04F-8023-8BB41B212D1A}"/>
              </a:ext>
            </a:extLst>
          </p:cNvPr>
          <p:cNvSpPr/>
          <p:nvPr/>
        </p:nvSpPr>
        <p:spPr>
          <a:xfrm>
            <a:off x="127087" y="5091662"/>
            <a:ext cx="4608200" cy="960795"/>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5E6D953E-331B-774B-894B-19F0DB858EFE}"/>
              </a:ext>
            </a:extLst>
          </p:cNvPr>
          <p:cNvSpPr/>
          <p:nvPr/>
        </p:nvSpPr>
        <p:spPr>
          <a:xfrm>
            <a:off x="127087" y="6116060"/>
            <a:ext cx="4608200" cy="1046741"/>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a:extLst>
              <a:ext uri="{FF2B5EF4-FFF2-40B4-BE49-F238E27FC236}">
                <a16:creationId xmlns:a16="http://schemas.microsoft.com/office/drawing/2014/main" id="{B3918848-8961-BB45-BAD6-F75493E0C34C}"/>
              </a:ext>
            </a:extLst>
          </p:cNvPr>
          <p:cNvCxnSpPr>
            <a:cxnSpLocks/>
            <a:stCxn id="6" idx="1"/>
            <a:endCxn id="12" idx="3"/>
          </p:cNvCxnSpPr>
          <p:nvPr/>
        </p:nvCxnSpPr>
        <p:spPr>
          <a:xfrm rot="10800000">
            <a:off x="4648200" y="587266"/>
            <a:ext cx="3679368" cy="1022595"/>
          </a:xfrm>
          <a:prstGeom prst="bentConnector3">
            <a:avLst>
              <a:gd name="adj1" fmla="val 50000"/>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A226A20-2B40-BB44-8E61-8E54104E4512}"/>
              </a:ext>
            </a:extLst>
          </p:cNvPr>
          <p:cNvCxnSpPr>
            <a:stCxn id="7" idx="1"/>
            <a:endCxn id="13" idx="3"/>
          </p:cNvCxnSpPr>
          <p:nvPr/>
        </p:nvCxnSpPr>
        <p:spPr>
          <a:xfrm rot="10800000">
            <a:off x="4648200" y="1679031"/>
            <a:ext cx="3679366" cy="943815"/>
          </a:xfrm>
          <a:prstGeom prst="bentConnector3">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69648E1-EE15-3E46-B70D-3BCE757F7858}"/>
              </a:ext>
            </a:extLst>
          </p:cNvPr>
          <p:cNvCxnSpPr>
            <a:stCxn id="8" idx="1"/>
            <a:endCxn id="14" idx="3"/>
          </p:cNvCxnSpPr>
          <p:nvPr/>
        </p:nvCxnSpPr>
        <p:spPr>
          <a:xfrm rot="10800000">
            <a:off x="4844144" y="2737538"/>
            <a:ext cx="3483423" cy="933715"/>
          </a:xfrm>
          <a:prstGeom prst="bentConnector3">
            <a:avLst>
              <a:gd name="adj1" fmla="val 5156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EBD5C26-6E26-B841-955E-07BE85FC0456}"/>
              </a:ext>
            </a:extLst>
          </p:cNvPr>
          <p:cNvCxnSpPr>
            <a:stCxn id="9" idx="1"/>
            <a:endCxn id="15" idx="3"/>
          </p:cNvCxnSpPr>
          <p:nvPr/>
        </p:nvCxnSpPr>
        <p:spPr>
          <a:xfrm rot="10800000">
            <a:off x="5573485" y="4149883"/>
            <a:ext cx="2754080" cy="569776"/>
          </a:xfrm>
          <a:prstGeom prst="bentConnector3">
            <a:avLst>
              <a:gd name="adj1" fmla="val 65020"/>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30E606DD-98BB-AC43-8A7E-4212FAC8CE47}"/>
              </a:ext>
            </a:extLst>
          </p:cNvPr>
          <p:cNvCxnSpPr>
            <a:stCxn id="10" idx="1"/>
            <a:endCxn id="16" idx="3"/>
          </p:cNvCxnSpPr>
          <p:nvPr/>
        </p:nvCxnSpPr>
        <p:spPr>
          <a:xfrm rot="10800000">
            <a:off x="4735287" y="5572060"/>
            <a:ext cx="3592278" cy="196006"/>
          </a:xfrm>
          <a:prstGeom prst="bentConnector3">
            <a:avLst>
              <a:gd name="adj1" fmla="val 4818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D3293B5-16D4-8D43-A05E-C9AA3F4D37DF}"/>
              </a:ext>
            </a:extLst>
          </p:cNvPr>
          <p:cNvCxnSpPr>
            <a:stCxn id="11" idx="1"/>
            <a:endCxn id="17" idx="3"/>
          </p:cNvCxnSpPr>
          <p:nvPr/>
        </p:nvCxnSpPr>
        <p:spPr>
          <a:xfrm rot="10800000">
            <a:off x="4735287" y="6639432"/>
            <a:ext cx="3592278" cy="204923"/>
          </a:xfrm>
          <a:prstGeom prst="bentConnector3">
            <a:avLst>
              <a:gd name="adj1" fmla="val 4636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8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36065" y="679683"/>
            <a:ext cx="911532" cy="3145970"/>
          </a:xfrm>
          <a:prstGeom prst="bentConnector3">
            <a:avLst>
              <a:gd name="adj1" fmla="val -2507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CA9C2E4-B13B-E54C-9A30-F8586E680B8A}"/>
              </a:ext>
            </a:extLst>
          </p:cNvPr>
          <p:cNvPicPr>
            <a:picLocks noChangeAspect="1"/>
          </p:cNvPicPr>
          <p:nvPr/>
        </p:nvPicPr>
        <p:blipFill>
          <a:blip r:embed="rId2"/>
          <a:stretch>
            <a:fillRect/>
          </a:stretch>
        </p:blipFill>
        <p:spPr>
          <a:xfrm>
            <a:off x="277299" y="2804591"/>
            <a:ext cx="10078284" cy="3302295"/>
          </a:xfrm>
          <a:prstGeom prst="rect">
            <a:avLst/>
          </a:prstGeom>
        </p:spPr>
      </p:pic>
      <p:sp>
        <p:nvSpPr>
          <p:cNvPr id="10" name="Rounded Rectangle 9">
            <a:extLst>
              <a:ext uri="{FF2B5EF4-FFF2-40B4-BE49-F238E27FC236}">
                <a16:creationId xmlns:a16="http://schemas.microsoft.com/office/drawing/2014/main" id="{37D225EB-80DA-DB42-9E1C-EED2DC3273C7}"/>
              </a:ext>
            </a:extLst>
          </p:cNvPr>
          <p:cNvSpPr/>
          <p:nvPr/>
        </p:nvSpPr>
        <p:spPr>
          <a:xfrm>
            <a:off x="8008503" y="270843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1857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96269" y="280175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70C0"/>
                </a:solidFill>
              </a:rPr>
              <a:t>Delegate  DNS Domain</a:t>
            </a:r>
          </a:p>
          <a:p>
            <a:pPr marL="0" indent="0" algn="ctr">
              <a:buNone/>
            </a:pPr>
            <a:r>
              <a:rPr lang="en-US" sz="7000" b="1">
                <a:solidFill>
                  <a:srgbClr val="C00000"/>
                </a:solidFill>
              </a:rPr>
              <a:t>To</a:t>
            </a:r>
            <a:r>
              <a:rPr lang="en-US" sz="7000" b="1">
                <a:solidFill>
                  <a:srgbClr val="0070C0"/>
                </a:solidFill>
              </a:rPr>
              <a:t> </a:t>
            </a:r>
          </a:p>
          <a:p>
            <a:pPr marL="0" indent="0" algn="ctr">
              <a:buNone/>
            </a:pPr>
            <a:r>
              <a:rPr lang="en-US" sz="7000" b="1">
                <a:solidFill>
                  <a:srgbClr val="389954"/>
                </a:solidFill>
              </a:rPr>
              <a:t>Azure Public DNS Zone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9508" y="19359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35389" y="2521128"/>
            <a:ext cx="3304309" cy="3187342"/>
          </a:xfrm>
          <a:prstGeom prst="rect">
            <a:avLst/>
          </a:prstGeom>
        </p:spPr>
      </p:pic>
      <p:sp>
        <p:nvSpPr>
          <p:cNvPr id="11" name="Oval 10">
            <a:extLst>
              <a:ext uri="{FF2B5EF4-FFF2-40B4-BE49-F238E27FC236}">
                <a16:creationId xmlns:a16="http://schemas.microsoft.com/office/drawing/2014/main" id="{068B9A99-2AF0-7242-9C58-37414E4263BF}"/>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13</a:t>
            </a:r>
          </a:p>
        </p:txBody>
      </p:sp>
    </p:spTree>
    <p:extLst>
      <p:ext uri="{BB962C8B-B14F-4D97-AF65-F5344CB8AC3E}">
        <p14:creationId xmlns:p14="http://schemas.microsoft.com/office/powerpoint/2010/main" val="20350784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Public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05170FB-D185-6749-A6A0-409C63DE3B15}"/>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sp>
        <p:nvSpPr>
          <p:cNvPr id="12" name="TextBox 11">
            <a:extLst>
              <a:ext uri="{FF2B5EF4-FFF2-40B4-BE49-F238E27FC236}">
                <a16:creationId xmlns:a16="http://schemas.microsoft.com/office/drawing/2014/main" id="{45D8C670-5B21-D149-A473-439BDB002E22}"/>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A9928194-88D5-4D40-B534-A6289C949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34D23E04-56F6-6B45-8F88-AAB86DD6F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D9DEACA8-6225-DC49-A70D-93C6F6184168}"/>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4193091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051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22" presetClass="entr" presetSubtype="4"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500"/>
                                        <p:tgtEl>
                                          <p:spTgt spid="7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00"/>
                                        <p:tgtEl>
                                          <p:spTgt spid="78"/>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500"/>
                                        <p:tgtEl>
                                          <p:spTgt spid="7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par>
                                <p:cTn id="39" presetID="22" presetClass="entr" presetSubtype="4"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down)">
                                      <p:cBhvr>
                                        <p:cTn id="44" dur="500"/>
                                        <p:tgtEl>
                                          <p:spTgt spid="75"/>
                                        </p:tgtEl>
                                      </p:cBhvr>
                                    </p:animEffect>
                                  </p:childTnLst>
                                </p:cTn>
                              </p:par>
                              <p:par>
                                <p:cTn id="45" presetID="2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74" grpId="0"/>
      <p:bldP spid="76" grpId="0" animBg="1"/>
      <p:bldP spid="78" grpId="0"/>
      <p:bldP spid="3" grpId="0"/>
      <p:bldP spid="80"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Public DNS Zone</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446830" y="6594113"/>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8" y="899147"/>
            <a:ext cx="1600614" cy="584775"/>
          </a:xfrm>
          <a:prstGeom prst="rect">
            <a:avLst/>
          </a:prstGeom>
          <a:noFill/>
        </p:spPr>
        <p:txBody>
          <a:bodyPr wrap="square" rtlCol="0">
            <a:spAutoFit/>
          </a:bodyPr>
          <a:lstStyle/>
          <a:p>
            <a:pPr algn="ctr"/>
            <a:r>
              <a:rPr lang="en-US" sz="1600"/>
              <a:t>Private DNS Zone</a:t>
            </a:r>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92044" y="814142"/>
            <a:ext cx="865544" cy="865544"/>
          </a:xfrm>
          <a:prstGeom prst="rect">
            <a:avLst/>
          </a:prstGeom>
        </p:spPr>
      </p:pic>
      <p:pic>
        <p:nvPicPr>
          <p:cNvPr id="90" name="Graphic 89">
            <a:extLst>
              <a:ext uri="{FF2B5EF4-FFF2-40B4-BE49-F238E27FC236}">
                <a16:creationId xmlns:a16="http://schemas.microsoft.com/office/drawing/2014/main" id="{C14E16C4-0B12-7A4D-9859-743B6A3CACE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4710" y="5012095"/>
            <a:ext cx="865544" cy="865544"/>
          </a:xfrm>
          <a:prstGeom prst="rect">
            <a:avLst/>
          </a:prstGeom>
        </p:spPr>
      </p:pic>
      <p:sp>
        <p:nvSpPr>
          <p:cNvPr id="91" name="TextBox 90">
            <a:extLst>
              <a:ext uri="{FF2B5EF4-FFF2-40B4-BE49-F238E27FC236}">
                <a16:creationId xmlns:a16="http://schemas.microsoft.com/office/drawing/2014/main" id="{70D6CF8D-6306-6B43-B436-AD2BCF384749}"/>
              </a:ext>
            </a:extLst>
          </p:cNvPr>
          <p:cNvSpPr txBox="1"/>
          <p:nvPr/>
        </p:nvSpPr>
        <p:spPr>
          <a:xfrm>
            <a:off x="76266" y="5888294"/>
            <a:ext cx="1793600" cy="338554"/>
          </a:xfrm>
          <a:prstGeom prst="rect">
            <a:avLst/>
          </a:prstGeom>
          <a:noFill/>
        </p:spPr>
        <p:txBody>
          <a:bodyPr wrap="square" rtlCol="0">
            <a:spAutoFit/>
          </a:bodyPr>
          <a:lstStyle/>
          <a:p>
            <a:pPr algn="ctr"/>
            <a:r>
              <a:rPr lang="en-US" sz="1600"/>
              <a:t>Public DNS Zone</a:t>
            </a:r>
          </a:p>
        </p:txBody>
      </p:sp>
      <p:sp>
        <p:nvSpPr>
          <p:cNvPr id="92" name="Rectangle 91">
            <a:extLst>
              <a:ext uri="{FF2B5EF4-FFF2-40B4-BE49-F238E27FC236}">
                <a16:creationId xmlns:a16="http://schemas.microsoft.com/office/drawing/2014/main" id="{58A791CE-DA0F-4547-BD15-230133934317}"/>
              </a:ext>
            </a:extLst>
          </p:cNvPr>
          <p:cNvSpPr/>
          <p:nvPr/>
        </p:nvSpPr>
        <p:spPr>
          <a:xfrm>
            <a:off x="69690" y="4418739"/>
            <a:ext cx="1900045" cy="180709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a:extLst>
              <a:ext uri="{FF2B5EF4-FFF2-40B4-BE49-F238E27FC236}">
                <a16:creationId xmlns:a16="http://schemas.microsoft.com/office/drawing/2014/main" id="{6FDD9383-D1A3-7747-9DB2-68A9AA864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442" y="4436127"/>
            <a:ext cx="614883" cy="614883"/>
          </a:xfrm>
          <a:prstGeom prst="rect">
            <a:avLst/>
          </a:prstGeom>
        </p:spPr>
      </p:pic>
      <p:sp>
        <p:nvSpPr>
          <p:cNvPr id="96" name="TextBox 95">
            <a:extLst>
              <a:ext uri="{FF2B5EF4-FFF2-40B4-BE49-F238E27FC236}">
                <a16:creationId xmlns:a16="http://schemas.microsoft.com/office/drawing/2014/main" id="{6DB8E645-07B8-464A-A263-A94B27C1C096}"/>
              </a:ext>
            </a:extLst>
          </p:cNvPr>
          <p:cNvSpPr txBox="1"/>
          <p:nvPr/>
        </p:nvSpPr>
        <p:spPr>
          <a:xfrm>
            <a:off x="789835" y="4522172"/>
            <a:ext cx="893834" cy="523220"/>
          </a:xfrm>
          <a:prstGeom prst="rect">
            <a:avLst/>
          </a:prstGeom>
          <a:noFill/>
        </p:spPr>
        <p:txBody>
          <a:bodyPr wrap="none" rtlCol="0">
            <a:spAutoFit/>
          </a:bodyPr>
          <a:lstStyle/>
          <a:p>
            <a:r>
              <a:rPr lang="en-US" sz="1400"/>
              <a:t>Resource </a:t>
            </a:r>
          </a:p>
          <a:p>
            <a:r>
              <a:rPr lang="en-US" sz="1400"/>
              <a:t>Group</a:t>
            </a:r>
          </a:p>
        </p:txBody>
      </p:sp>
      <p:cxnSp>
        <p:nvCxnSpPr>
          <p:cNvPr id="97" name="Elbow Connector 96">
            <a:extLst>
              <a:ext uri="{FF2B5EF4-FFF2-40B4-BE49-F238E27FC236}">
                <a16:creationId xmlns:a16="http://schemas.microsoft.com/office/drawing/2014/main" id="{A5552D91-D6E2-4A4D-8ECB-263B5E4E52CC}"/>
              </a:ext>
            </a:extLst>
          </p:cNvPr>
          <p:cNvCxnSpPr>
            <a:stCxn id="90" idx="3"/>
          </p:cNvCxnSpPr>
          <p:nvPr/>
        </p:nvCxnSpPr>
        <p:spPr>
          <a:xfrm>
            <a:off x="1440254" y="5444867"/>
            <a:ext cx="1417812" cy="39420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B0DB4FA-6114-8043-9B5E-4B9430E42923}"/>
              </a:ext>
            </a:extLst>
          </p:cNvPr>
          <p:cNvSpPr txBox="1"/>
          <p:nvPr/>
        </p:nvSpPr>
        <p:spPr>
          <a:xfrm>
            <a:off x="190839" y="7186636"/>
            <a:ext cx="647613" cy="338554"/>
          </a:xfrm>
          <a:prstGeom prst="rect">
            <a:avLst/>
          </a:prstGeom>
          <a:noFill/>
        </p:spPr>
        <p:txBody>
          <a:bodyPr wrap="none" rtlCol="0">
            <a:spAutoFit/>
          </a:bodyPr>
          <a:lstStyle/>
          <a:p>
            <a:pPr algn="ctr"/>
            <a:r>
              <a:rPr lang="en-US" sz="1600"/>
              <a:t>Users</a:t>
            </a:r>
          </a:p>
        </p:txBody>
      </p:sp>
      <p:pic>
        <p:nvPicPr>
          <p:cNvPr id="99" name="Graphic 98" descr="Users with solid fill">
            <a:extLst>
              <a:ext uri="{FF2B5EF4-FFF2-40B4-BE49-F238E27FC236}">
                <a16:creationId xmlns:a16="http://schemas.microsoft.com/office/drawing/2014/main" id="{235E8A33-8986-8141-AC45-51CD20AA015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04" y="6327960"/>
            <a:ext cx="1027953" cy="1027953"/>
          </a:xfrm>
          <a:prstGeom prst="rect">
            <a:avLst/>
          </a:prstGeom>
        </p:spPr>
      </p:pic>
      <p:cxnSp>
        <p:nvCxnSpPr>
          <p:cNvPr id="100" name="Elbow Connector 99">
            <a:extLst>
              <a:ext uri="{FF2B5EF4-FFF2-40B4-BE49-F238E27FC236}">
                <a16:creationId xmlns:a16="http://schemas.microsoft.com/office/drawing/2014/main" id="{0434CD3E-097D-D249-B133-0AC4F7F7E081}"/>
              </a:ext>
            </a:extLst>
          </p:cNvPr>
          <p:cNvCxnSpPr>
            <a:stCxn id="99" idx="3"/>
          </p:cNvCxnSpPr>
          <p:nvPr/>
        </p:nvCxnSpPr>
        <p:spPr>
          <a:xfrm flipV="1">
            <a:off x="1038757" y="6654785"/>
            <a:ext cx="1819309" cy="1871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2D64F2-12C9-484C-A52F-9D2F404BF581}"/>
              </a:ext>
            </a:extLst>
          </p:cNvPr>
          <p:cNvSpPr txBox="1"/>
          <p:nvPr/>
        </p:nvSpPr>
        <p:spPr>
          <a:xfrm>
            <a:off x="882278" y="6542190"/>
            <a:ext cx="1900905" cy="307777"/>
          </a:xfrm>
          <a:prstGeom prst="rect">
            <a:avLst/>
          </a:prstGeom>
          <a:noFill/>
        </p:spPr>
        <p:txBody>
          <a:bodyPr wrap="none" rtlCol="0">
            <a:spAutoFit/>
          </a:bodyPr>
          <a:lstStyle/>
          <a:p>
            <a:r>
              <a:rPr lang="en-US" sz="1400"/>
              <a:t>app1.kubeoncloud.com</a:t>
            </a:r>
          </a:p>
        </p:txBody>
      </p:sp>
      <p:pic>
        <p:nvPicPr>
          <p:cNvPr id="102" name="Graphic 101">
            <a:extLst>
              <a:ext uri="{FF2B5EF4-FFF2-40B4-BE49-F238E27FC236}">
                <a16:creationId xmlns:a16="http://schemas.microsoft.com/office/drawing/2014/main" id="{7CE33CE5-4837-564B-B75F-07CC6002A6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119" name="TextBox 118">
            <a:extLst>
              <a:ext uri="{FF2B5EF4-FFF2-40B4-BE49-F238E27FC236}">
                <a16:creationId xmlns:a16="http://schemas.microsoft.com/office/drawing/2014/main" id="{BA3905E9-9757-F341-A9B7-903A773B2EC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120" name="Elbow Connector 119">
            <a:extLst>
              <a:ext uri="{FF2B5EF4-FFF2-40B4-BE49-F238E27FC236}">
                <a16:creationId xmlns:a16="http://schemas.microsoft.com/office/drawing/2014/main" id="{169F81E0-A0C5-9A4B-A303-966537E3D702}"/>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1FAEE136-DED2-0840-813F-ED9DC17D96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122" name="TextBox 121">
            <a:extLst>
              <a:ext uri="{FF2B5EF4-FFF2-40B4-BE49-F238E27FC236}">
                <a16:creationId xmlns:a16="http://schemas.microsoft.com/office/drawing/2014/main" id="{6D1E834B-7F24-0343-958E-0AD57E9A2ABF}"/>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123" name="Elbow Connector 122">
            <a:extLst>
              <a:ext uri="{FF2B5EF4-FFF2-40B4-BE49-F238E27FC236}">
                <a16:creationId xmlns:a16="http://schemas.microsoft.com/office/drawing/2014/main" id="{13C730C4-1AE2-1649-BEFD-2823C901A77F}"/>
              </a:ext>
            </a:extLst>
          </p:cNvPr>
          <p:cNvCxnSpPr>
            <a:cxnSpLocks/>
            <a:stCxn id="121"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88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3044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792688" y="2507412"/>
            <a:ext cx="7434941"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Datasource</a:t>
            </a:r>
            <a:r>
              <a:rPr lang="en-IN"/>
              <a:t>: </a:t>
            </a:r>
            <a:r>
              <a:rPr lang="en-IN" err="1"/>
              <a:t>azurerm_dns_zone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792688" y="3315802"/>
            <a:ext cx="7434941"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Root Record: </a:t>
            </a:r>
            <a:r>
              <a:rPr lang="en-IN" err="1"/>
              <a:t>kubeoncloud.com</a:t>
            </a:r>
            <a:endParaRPr lang="en-IN"/>
          </a:p>
        </p:txBody>
      </p:sp>
      <p:sp>
        <p:nvSpPr>
          <p:cNvPr id="10" name="Rounded Rectangle 9">
            <a:extLst>
              <a:ext uri="{FF2B5EF4-FFF2-40B4-BE49-F238E27FC236}">
                <a16:creationId xmlns:a16="http://schemas.microsoft.com/office/drawing/2014/main" id="{D6E36CF6-C4E9-B348-A967-6EFB3601BEEA}"/>
              </a:ext>
            </a:extLst>
          </p:cNvPr>
          <p:cNvSpPr/>
          <p:nvPr/>
        </p:nvSpPr>
        <p:spPr>
          <a:xfrm>
            <a:off x="6792688" y="4118740"/>
            <a:ext cx="7434941"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www Record: </a:t>
            </a:r>
            <a:r>
              <a:rPr lang="en-IN" err="1"/>
              <a:t>www.kubeoncloud.com</a:t>
            </a:r>
            <a:endParaRPr lang="en-IN"/>
          </a:p>
        </p:txBody>
      </p:sp>
      <p:sp>
        <p:nvSpPr>
          <p:cNvPr id="11" name="Rounded Rectangle 10">
            <a:extLst>
              <a:ext uri="{FF2B5EF4-FFF2-40B4-BE49-F238E27FC236}">
                <a16:creationId xmlns:a16="http://schemas.microsoft.com/office/drawing/2014/main" id="{D7CF460E-0DBA-C141-A40F-4EBF2C32B500}"/>
              </a:ext>
            </a:extLst>
          </p:cNvPr>
          <p:cNvSpPr/>
          <p:nvPr/>
        </p:nvSpPr>
        <p:spPr>
          <a:xfrm>
            <a:off x="6792688" y="4921678"/>
            <a:ext cx="7434941" cy="6678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app1 Record: app1.kubeoncloud.com</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67835" y="4836682"/>
            <a:ext cx="1422185" cy="1107996"/>
          </a:xfrm>
          <a:prstGeom prst="rect">
            <a:avLst/>
          </a:prstGeom>
          <a:noFill/>
        </p:spPr>
        <p:txBody>
          <a:bodyPr wrap="none" rtlCol="0">
            <a:spAutoFit/>
          </a:bodyPr>
          <a:lstStyle/>
          <a:p>
            <a:pPr algn="ctr"/>
            <a:r>
              <a:rPr lang="en-US"/>
              <a:t>Azure </a:t>
            </a:r>
          </a:p>
          <a:p>
            <a:pPr algn="ctr"/>
            <a:r>
              <a:rPr lang="en-US"/>
              <a:t>Public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cxnSpLocks/>
            <a:stCxn id="6" idx="3"/>
            <a:endCxn id="8" idx="1"/>
          </p:cNvCxnSpPr>
          <p:nvPr/>
        </p:nvCxnSpPr>
        <p:spPr>
          <a:xfrm flipV="1">
            <a:off x="4572002" y="2841348"/>
            <a:ext cx="2220686" cy="127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cxnSpLocks/>
            <a:stCxn id="6" idx="3"/>
            <a:endCxn id="9" idx="1"/>
          </p:cNvCxnSpPr>
          <p:nvPr/>
        </p:nvCxnSpPr>
        <p:spPr>
          <a:xfrm flipV="1">
            <a:off x="4572002" y="3649738"/>
            <a:ext cx="2220686" cy="466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D7ABE7-3373-3A4B-83D5-E140462D198A}"/>
              </a:ext>
            </a:extLst>
          </p:cNvPr>
          <p:cNvCxnSpPr>
            <a:cxnSpLocks/>
            <a:stCxn id="6" idx="3"/>
            <a:endCxn id="10" idx="1"/>
          </p:cNvCxnSpPr>
          <p:nvPr/>
        </p:nvCxnSpPr>
        <p:spPr>
          <a:xfrm>
            <a:off x="4572002" y="4116014"/>
            <a:ext cx="2220686" cy="336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73D531-711C-A449-B721-78900E1C4BCE}"/>
              </a:ext>
            </a:extLst>
          </p:cNvPr>
          <p:cNvCxnSpPr>
            <a:cxnSpLocks/>
            <a:stCxn id="6" idx="3"/>
            <a:endCxn id="11" idx="1"/>
          </p:cNvCxnSpPr>
          <p:nvPr/>
        </p:nvCxnSpPr>
        <p:spPr>
          <a:xfrm>
            <a:off x="4572002" y="4116014"/>
            <a:ext cx="2220686" cy="113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0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2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6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116960" y="725971"/>
            <a:ext cx="1076926" cy="3218787"/>
          </a:xfrm>
          <a:prstGeom prst="bentConnector3">
            <a:avLst>
              <a:gd name="adj1" fmla="val -2122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8A1DA6-24DB-3F4B-B1D8-F686217777BB}"/>
              </a:ext>
            </a:extLst>
          </p:cNvPr>
          <p:cNvPicPr>
            <a:picLocks noChangeAspect="1"/>
          </p:cNvPicPr>
          <p:nvPr/>
        </p:nvPicPr>
        <p:blipFill>
          <a:blip r:embed="rId2"/>
          <a:stretch>
            <a:fillRect/>
          </a:stretch>
        </p:blipFill>
        <p:spPr>
          <a:xfrm>
            <a:off x="244642" y="2873828"/>
            <a:ext cx="9911729" cy="3318911"/>
          </a:xfrm>
          <a:prstGeom prst="rect">
            <a:avLst/>
          </a:prstGeom>
        </p:spPr>
      </p:pic>
      <p:sp>
        <p:nvSpPr>
          <p:cNvPr id="11" name="Rounded Rectangle 10">
            <a:extLst>
              <a:ext uri="{FF2B5EF4-FFF2-40B4-BE49-F238E27FC236}">
                <a16:creationId xmlns:a16="http://schemas.microsoft.com/office/drawing/2014/main" id="{BDB8D439-72C4-5F4C-8511-C5532B335860}"/>
              </a:ext>
            </a:extLst>
          </p:cNvPr>
          <p:cNvSpPr/>
          <p:nvPr/>
        </p:nvSpPr>
        <p:spPr>
          <a:xfrm>
            <a:off x="7935686" y="287382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717314"/>
            <a:ext cx="89171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a:p>
            <a:pPr marL="0" indent="0" algn="ctr">
              <a:buNone/>
            </a:pPr>
            <a:r>
              <a:rPr lang="en-US" sz="7000" b="1" dirty="0">
                <a:solidFill>
                  <a:srgbClr val="0070C0"/>
                </a:solidFill>
              </a:rPr>
              <a:t>with</a:t>
            </a:r>
          </a:p>
          <a:p>
            <a:pPr marL="0" indent="0" algn="ctr">
              <a:buNone/>
            </a:pPr>
            <a:r>
              <a:rPr lang="en-US" sz="7000" b="1" dirty="0">
                <a:solidFill>
                  <a:srgbClr val="0070C0"/>
                </a:solidFill>
              </a:rPr>
              <a:t>Azure Storage Account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1641" y="1842575"/>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196125" y="2580159"/>
            <a:ext cx="3339911" cy="3221684"/>
          </a:xfrm>
          <a:prstGeom prst="rect">
            <a:avLst/>
          </a:prstGeom>
        </p:spPr>
      </p:pic>
      <p:sp>
        <p:nvSpPr>
          <p:cNvPr id="12" name="Oval 11">
            <a:extLst>
              <a:ext uri="{FF2B5EF4-FFF2-40B4-BE49-F238E27FC236}">
                <a16:creationId xmlns:a16="http://schemas.microsoft.com/office/drawing/2014/main" id="{5F8E9CAD-C2F4-1249-8AA8-046C34056B13}"/>
              </a:ext>
            </a:extLst>
          </p:cNvPr>
          <p:cNvSpPr/>
          <p:nvPr/>
        </p:nvSpPr>
        <p:spPr>
          <a:xfrm>
            <a:off x="5716772" y="23360"/>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sp>
        <p:nvSpPr>
          <p:cNvPr id="13" name="TextBox 12">
            <a:extLst>
              <a:ext uri="{FF2B5EF4-FFF2-40B4-BE49-F238E27FC236}">
                <a16:creationId xmlns:a16="http://schemas.microsoft.com/office/drawing/2014/main" id="{5E2E919E-1BC3-6C4B-B39A-31A183FDF17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04AFEC73-747C-5B4F-BD6E-51659A2624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5" name="Graphic 14">
            <a:extLst>
              <a:ext uri="{FF2B5EF4-FFF2-40B4-BE49-F238E27FC236}">
                <a16:creationId xmlns:a16="http://schemas.microsoft.com/office/drawing/2014/main" id="{965F38C5-B9AB-C044-94DE-C7CA3EA36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6" name="TextBox 15">
            <a:extLst>
              <a:ext uri="{FF2B5EF4-FFF2-40B4-BE49-F238E27FC236}">
                <a16:creationId xmlns:a16="http://schemas.microsoft.com/office/drawing/2014/main" id="{91866D88-1DA3-784B-A41C-A9213CB1457F}"/>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5053430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8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3"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9595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33277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45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6618514" y="185411"/>
            <a:ext cx="7517673" cy="794152"/>
          </a:xfrm>
        </p:spPr>
        <p:txBody>
          <a:bodyPr>
            <a:normAutofit fontScale="90000"/>
          </a:bodyPr>
          <a:lstStyle/>
          <a:p>
            <a:r>
              <a:rPr lang="en-US" dirty="0"/>
              <a:t>Terraform Configs - </a:t>
            </a:r>
            <a:r>
              <a:rPr lang="en-US" dirty="0">
                <a:solidFill>
                  <a:srgbClr val="389954"/>
                </a:solidFill>
              </a:rPr>
              <a:t>Project 1</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0D46A6C-104D-6D42-B9B2-5A4F55C54620}"/>
              </a:ext>
            </a:extLst>
          </p:cNvPr>
          <p:cNvSpPr/>
          <p:nvPr/>
        </p:nvSpPr>
        <p:spPr>
          <a:xfrm>
            <a:off x="7913910" y="1545543"/>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Backends – Azure Storage Account</a:t>
            </a:r>
          </a:p>
        </p:txBody>
      </p:sp>
      <p:cxnSp>
        <p:nvCxnSpPr>
          <p:cNvPr id="16" name="Elbow Connector 15">
            <a:extLst>
              <a:ext uri="{FF2B5EF4-FFF2-40B4-BE49-F238E27FC236}">
                <a16:creationId xmlns:a16="http://schemas.microsoft.com/office/drawing/2014/main" id="{D687E88F-01DA-0047-AA61-69F16FA7FB85}"/>
              </a:ext>
            </a:extLst>
          </p:cNvPr>
          <p:cNvCxnSpPr>
            <a:cxnSpLocks/>
            <a:stCxn id="19" idx="1"/>
          </p:cNvCxnSpPr>
          <p:nvPr/>
        </p:nvCxnSpPr>
        <p:spPr>
          <a:xfrm rot="10800000">
            <a:off x="2873830" y="972293"/>
            <a:ext cx="5040081" cy="1117536"/>
          </a:xfrm>
          <a:prstGeom prst="bentConnector3">
            <a:avLst>
              <a:gd name="adj1" fmla="val 26458"/>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F74BE5E-834F-BB4C-9BD9-7620061CD8E4}"/>
              </a:ext>
            </a:extLst>
          </p:cNvPr>
          <p:cNvSpPr/>
          <p:nvPr/>
        </p:nvSpPr>
        <p:spPr>
          <a:xfrm>
            <a:off x="359228" y="845208"/>
            <a:ext cx="2503715" cy="276020"/>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3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9"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380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554746" y="308344"/>
            <a:ext cx="221513" cy="3198627"/>
          </a:xfrm>
          <a:prstGeom prst="bentConnector3">
            <a:avLst>
              <a:gd name="adj1" fmla="val -10319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3098FD-BDBB-A94A-9775-149C80239A48}"/>
              </a:ext>
            </a:extLst>
          </p:cNvPr>
          <p:cNvPicPr>
            <a:picLocks noChangeAspect="1"/>
          </p:cNvPicPr>
          <p:nvPr/>
        </p:nvPicPr>
        <p:blipFill>
          <a:blip r:embed="rId2"/>
          <a:stretch>
            <a:fillRect/>
          </a:stretch>
        </p:blipFill>
        <p:spPr>
          <a:xfrm>
            <a:off x="176687" y="2018415"/>
            <a:ext cx="10184901" cy="4193109"/>
          </a:xfrm>
          <a:prstGeom prst="rect">
            <a:avLst/>
          </a:prstGeom>
        </p:spPr>
      </p:pic>
      <p:sp>
        <p:nvSpPr>
          <p:cNvPr id="10" name="Rounded Rectangle 9">
            <a:extLst>
              <a:ext uri="{FF2B5EF4-FFF2-40B4-BE49-F238E27FC236}">
                <a16:creationId xmlns:a16="http://schemas.microsoft.com/office/drawing/2014/main" id="{4488D2C2-6460-B948-9DD1-EFE40B62890F}"/>
              </a:ext>
            </a:extLst>
          </p:cNvPr>
          <p:cNvSpPr/>
          <p:nvPr/>
        </p:nvSpPr>
        <p:spPr>
          <a:xfrm>
            <a:off x="7955846" y="201841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70494028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1395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10270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Traffic Manager</a:t>
            </a:r>
          </a:p>
          <a:p>
            <a:pPr marL="0" indent="0" algn="ctr">
              <a:buNone/>
            </a:pPr>
            <a:r>
              <a:rPr lang="en-US" sz="7000" b="1" dirty="0">
                <a:solidFill>
                  <a:srgbClr val="0070C0"/>
                </a:solidFill>
              </a:rPr>
              <a:t>Terraform</a:t>
            </a:r>
          </a:p>
          <a:p>
            <a:pPr marL="0" indent="0" algn="ctr">
              <a:buNone/>
            </a:pPr>
            <a:r>
              <a:rPr lang="en-US" sz="7000" b="1" dirty="0">
                <a:solidFill>
                  <a:srgbClr val="0070C0"/>
                </a:solidFill>
              </a:rPr>
              <a:t>Remote State </a:t>
            </a:r>
            <a:r>
              <a:rPr lang="en-US" sz="7000" b="1" dirty="0" err="1">
                <a:solidFill>
                  <a:srgbClr val="0070C0"/>
                </a:solidFill>
              </a:rPr>
              <a:t>Datasource</a:t>
            </a:r>
            <a:endParaRPr lang="en-US" sz="7000" b="1" dirty="0">
              <a:solidFill>
                <a:srgbClr val="0070C0"/>
              </a:solidFill>
            </a:endParaRP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AEA44A5-A145-ED48-809D-2EC4D0D6BA78}"/>
              </a:ext>
            </a:extLst>
          </p:cNvPr>
          <p:cNvSpPr/>
          <p:nvPr/>
        </p:nvSpPr>
        <p:spPr>
          <a:xfrm>
            <a:off x="5295899" y="1251636"/>
            <a:ext cx="4038600"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sp>
        <p:nvSpPr>
          <p:cNvPr id="12" name="TextBox 11">
            <a:extLst>
              <a:ext uri="{FF2B5EF4-FFF2-40B4-BE49-F238E27FC236}">
                <a16:creationId xmlns:a16="http://schemas.microsoft.com/office/drawing/2014/main" id="{F62CD1F2-C18F-7843-A13E-C6B13AFA65C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9AF2D66E-DE30-354B-8728-0261FBEE87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0206A958-D2B5-9F48-ADD1-5EB4B044F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88345D85-521E-C64A-8F96-EA32BCA4092D}"/>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pic>
        <p:nvPicPr>
          <p:cNvPr id="16" name="Graphic 15">
            <a:extLst>
              <a:ext uri="{FF2B5EF4-FFF2-40B4-BE49-F238E27FC236}">
                <a16:creationId xmlns:a16="http://schemas.microsoft.com/office/drawing/2014/main" id="{A7CC4A8D-8287-0845-B9A6-5A8D6AA76B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604" y="235985"/>
            <a:ext cx="1315757" cy="1315757"/>
          </a:xfrm>
          <a:prstGeom prst="rect">
            <a:avLst/>
          </a:prstGeom>
        </p:spPr>
      </p:pic>
      <p:sp>
        <p:nvSpPr>
          <p:cNvPr id="17" name="TextBox 16">
            <a:extLst>
              <a:ext uri="{FF2B5EF4-FFF2-40B4-BE49-F238E27FC236}">
                <a16:creationId xmlns:a16="http://schemas.microsoft.com/office/drawing/2014/main" id="{2BD1CC3A-0B9F-4E49-BFD8-0D6041DC72E7}"/>
              </a:ext>
            </a:extLst>
          </p:cNvPr>
          <p:cNvSpPr txBox="1"/>
          <p:nvPr/>
        </p:nvSpPr>
        <p:spPr>
          <a:xfrm>
            <a:off x="2860907" y="1702093"/>
            <a:ext cx="1974002" cy="769441"/>
          </a:xfrm>
          <a:prstGeom prst="rect">
            <a:avLst/>
          </a:prstGeom>
          <a:noFill/>
        </p:spPr>
        <p:txBody>
          <a:bodyPr wrap="none" rtlCol="0">
            <a:spAutoFit/>
          </a:bodyPr>
          <a:lstStyle/>
          <a:p>
            <a:pPr algn="ctr"/>
            <a:r>
              <a:rPr lang="en-US" dirty="0"/>
              <a:t>Azure</a:t>
            </a:r>
          </a:p>
          <a:p>
            <a:pPr algn="ctr"/>
            <a:r>
              <a:rPr lang="en-US" dirty="0"/>
              <a:t>Traffic Manager</a:t>
            </a:r>
          </a:p>
        </p:txBody>
      </p:sp>
    </p:spTree>
    <p:extLst>
      <p:ext uri="{BB962C8B-B14F-4D97-AF65-F5344CB8AC3E}">
        <p14:creationId xmlns:p14="http://schemas.microsoft.com/office/powerpoint/2010/main" val="1512566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1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down)">
                                      <p:cBhvr>
                                        <p:cTn id="49" dur="500"/>
                                        <p:tgtEl>
                                          <p:spTgt spid="49"/>
                                        </p:tgtEl>
                                      </p:cBhvr>
                                    </p:animEffect>
                                  </p:childTnLst>
                                </p:cTn>
                              </p:par>
                              <p:par>
                                <p:cTn id="50" presetID="2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9" grpId="0" animBg="1"/>
      <p:bldP spid="30" grpId="0" animBg="1"/>
      <p:bldP spid="31" grpId="0" animBg="1"/>
      <p:bldP spid="5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3251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down)">
                                      <p:cBhvr>
                                        <p:cTn id="25" dur="500"/>
                                        <p:tgtEl>
                                          <p:spTgt spid="10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down)">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wipe(down)">
                                      <p:cBhvr>
                                        <p:cTn id="65" dur="500"/>
                                        <p:tgtEl>
                                          <p:spTgt spid="154"/>
                                        </p:tgtEl>
                                      </p:cBhvr>
                                    </p:animEffect>
                                  </p:childTnLst>
                                </p:cTn>
                              </p:par>
                              <p:par>
                                <p:cTn id="66" presetID="22" presetClass="entr" presetSubtype="4"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wipe(down)">
                                      <p:cBhvr>
                                        <p:cTn id="68" dur="500"/>
                                        <p:tgtEl>
                                          <p:spTgt spid="15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wipe(down)">
                                      <p:cBhvr>
                                        <p:cTn id="71" dur="500"/>
                                        <p:tgtEl>
                                          <p:spTgt spid="15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down)">
                                      <p:cBhvr>
                                        <p:cTn id="76" dur="500"/>
                                        <p:tgtEl>
                                          <p:spTgt spid="85"/>
                                        </p:tgtEl>
                                      </p:cBhvr>
                                    </p:animEffect>
                                  </p:childTnLst>
                                </p:cTn>
                              </p:par>
                              <p:par>
                                <p:cTn id="77" presetID="22" presetClass="entr" presetSubtype="4"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wipe(down)">
                                      <p:cBhvr>
                                        <p:cTn id="85" dur="500"/>
                                        <p:tgtEl>
                                          <p:spTgt spid="132"/>
                                        </p:tgtEl>
                                      </p:cBhvr>
                                    </p:animEffect>
                                  </p:childTnLst>
                                </p:cTn>
                              </p:par>
                              <p:par>
                                <p:cTn id="86" presetID="22" presetClass="entr" presetSubtype="4"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wipe(down)">
                                      <p:cBhvr>
                                        <p:cTn id="91" dur="500"/>
                                        <p:tgtEl>
                                          <p:spTgt spid="1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wipe(down)">
                                      <p:cBhvr>
                                        <p:cTn id="94" dur="500"/>
                                        <p:tgtEl>
                                          <p:spTgt spid="8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wipe(down)">
                                      <p:cBhvr>
                                        <p:cTn id="97" dur="500"/>
                                        <p:tgtEl>
                                          <p:spTgt spid="9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wipe(down)">
                                      <p:cBhvr>
                                        <p:cTn id="100" dur="500"/>
                                        <p:tgtEl>
                                          <p:spTgt spid="97"/>
                                        </p:tgtEl>
                                      </p:cBhvr>
                                    </p:animEffect>
                                  </p:childTnLst>
                                </p:cTn>
                              </p:par>
                              <p:par>
                                <p:cTn id="101" presetID="22" presetClass="entr" presetSubtype="4"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wipe(down)">
                                      <p:cBhvr>
                                        <p:cTn id="103" dur="500"/>
                                        <p:tgtEl>
                                          <p:spTgt spid="9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down)">
                                      <p:cBhvr>
                                        <p:cTn id="106" dur="500"/>
                                        <p:tgtEl>
                                          <p:spTgt spid="99"/>
                                        </p:tgtEl>
                                      </p:cBhvr>
                                    </p:animEffect>
                                  </p:childTnLst>
                                </p:cTn>
                              </p:par>
                              <p:par>
                                <p:cTn id="107" presetID="22" presetClass="entr" presetSubtype="4"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wipe(down)">
                                      <p:cBhvr>
                                        <p:cTn id="109" dur="500"/>
                                        <p:tgtEl>
                                          <p:spTgt spid="9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wipe(down)">
                                      <p:cBhvr>
                                        <p:cTn id="115" dur="500"/>
                                        <p:tgtEl>
                                          <p:spTgt spid="130"/>
                                        </p:tgtEl>
                                      </p:cBhvr>
                                    </p:animEffect>
                                  </p:childTnLst>
                                </p:cTn>
                              </p:par>
                              <p:par>
                                <p:cTn id="116" presetID="22" presetClass="entr" presetSubtype="4" fill="hold" nodeType="with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wipe(down)">
                                      <p:cBhvr>
                                        <p:cTn id="118" dur="500"/>
                                        <p:tgtEl>
                                          <p:spTgt spid="131"/>
                                        </p:tgtEl>
                                      </p:cBhvr>
                                    </p:animEffect>
                                  </p:childTnLst>
                                </p:cTn>
                              </p:par>
                              <p:par>
                                <p:cTn id="119" presetID="22" presetClass="entr" presetSubtype="4" fill="hold" nodeType="withEffect">
                                  <p:stCondLst>
                                    <p:cond delay="0"/>
                                  </p:stCondLst>
                                  <p:childTnLst>
                                    <p:set>
                                      <p:cBhvr>
                                        <p:cTn id="120" dur="1" fill="hold">
                                          <p:stCondLst>
                                            <p:cond delay="0"/>
                                          </p:stCondLst>
                                        </p:cTn>
                                        <p:tgtEl>
                                          <p:spTgt spid="125"/>
                                        </p:tgtEl>
                                        <p:attrNameLst>
                                          <p:attrName>style.visibility</p:attrName>
                                        </p:attrNameLst>
                                      </p:cBhvr>
                                      <p:to>
                                        <p:strVal val="visible"/>
                                      </p:to>
                                    </p:set>
                                    <p:animEffect transition="in" filter="wipe(down)">
                                      <p:cBhvr>
                                        <p:cTn id="121" dur="500"/>
                                        <p:tgtEl>
                                          <p:spTgt spid="125"/>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down)">
                                      <p:cBhvr>
                                        <p:cTn id="124" dur="500"/>
                                        <p:tgtEl>
                                          <p:spTgt spid="123"/>
                                        </p:tgtEl>
                                      </p:cBhvr>
                                    </p:animEffect>
                                  </p:childTnLst>
                                </p:cTn>
                              </p:par>
                              <p:par>
                                <p:cTn id="125" presetID="22" presetClass="entr" presetSubtype="4"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wipe(down)">
                                      <p:cBhvr>
                                        <p:cTn id="127" dur="500"/>
                                        <p:tgtEl>
                                          <p:spTgt spid="10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20"/>
                                        </p:tgtEl>
                                        <p:attrNameLst>
                                          <p:attrName>style.visibility</p:attrName>
                                        </p:attrNameLst>
                                      </p:cBhvr>
                                      <p:to>
                                        <p:strVal val="visible"/>
                                      </p:to>
                                    </p:set>
                                    <p:animEffect transition="in" filter="wipe(down)">
                                      <p:cBhvr>
                                        <p:cTn id="130" dur="500"/>
                                        <p:tgtEl>
                                          <p:spTgt spid="120"/>
                                        </p:tgtEl>
                                      </p:cBhvr>
                                    </p:animEffect>
                                  </p:childTnLst>
                                </p:cTn>
                              </p:par>
                              <p:par>
                                <p:cTn id="131" presetID="22" presetClass="entr" presetSubtype="4"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wipe(down)">
                                      <p:cBhvr>
                                        <p:cTn id="133" dur="500"/>
                                        <p:tgtEl>
                                          <p:spTgt spid="100"/>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wipe(down)">
                                      <p:cBhvr>
                                        <p:cTn id="141" dur="500"/>
                                        <p:tgtEl>
                                          <p:spTgt spid="133"/>
                                        </p:tgtEl>
                                      </p:cBhvr>
                                    </p:animEffect>
                                  </p:childTnLst>
                                </p:cTn>
                              </p:par>
                              <p:par>
                                <p:cTn id="142" presetID="22" presetClass="entr" presetSubtype="4" fill="hold" nodeType="withEffect">
                                  <p:stCondLst>
                                    <p:cond delay="0"/>
                                  </p:stCondLst>
                                  <p:childTnLst>
                                    <p:set>
                                      <p:cBhvr>
                                        <p:cTn id="143" dur="1" fill="hold">
                                          <p:stCondLst>
                                            <p:cond delay="0"/>
                                          </p:stCondLst>
                                        </p:cTn>
                                        <p:tgtEl>
                                          <p:spTgt spid="134"/>
                                        </p:tgtEl>
                                        <p:attrNameLst>
                                          <p:attrName>style.visibility</p:attrName>
                                        </p:attrNameLst>
                                      </p:cBhvr>
                                      <p:to>
                                        <p:strVal val="visible"/>
                                      </p:to>
                                    </p:set>
                                    <p:animEffect transition="in" filter="wipe(down)">
                                      <p:cBhvr>
                                        <p:cTn id="144" dur="500"/>
                                        <p:tgtEl>
                                          <p:spTgt spid="13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animEffect transition="in" filter="wipe(down)">
                                      <p:cBhvr>
                                        <p:cTn id="147" dur="500"/>
                                        <p:tgtEl>
                                          <p:spTgt spid="135"/>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37"/>
                                        </p:tgtEl>
                                        <p:attrNameLst>
                                          <p:attrName>style.visibility</p:attrName>
                                        </p:attrNameLst>
                                      </p:cBhvr>
                                      <p:to>
                                        <p:strVal val="visible"/>
                                      </p:to>
                                    </p:set>
                                    <p:animEffect transition="in" filter="wipe(down)">
                                      <p:cBhvr>
                                        <p:cTn id="150" dur="500"/>
                                        <p:tgtEl>
                                          <p:spTgt spid="137"/>
                                        </p:tgtEl>
                                      </p:cBhvr>
                                    </p:animEffect>
                                  </p:childTnLst>
                                </p:cTn>
                              </p:par>
                              <p:par>
                                <p:cTn id="151" presetID="22" presetClass="entr" presetSubtype="4" fill="hold" nodeType="with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wipe(down)">
                                      <p:cBhvr>
                                        <p:cTn id="153" dur="500"/>
                                        <p:tgtEl>
                                          <p:spTgt spid="22"/>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6"/>
                                        </p:tgtEl>
                                        <p:attrNameLst>
                                          <p:attrName>style.visibility</p:attrName>
                                        </p:attrNameLst>
                                      </p:cBhvr>
                                      <p:to>
                                        <p:strVal val="visible"/>
                                      </p:to>
                                    </p:set>
                                    <p:animEffect transition="in" filter="wipe(down)">
                                      <p:cBhvr>
                                        <p:cTn id="156" dur="500"/>
                                        <p:tgtEl>
                                          <p:spTgt spid="13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500"/>
                                        <p:tgtEl>
                                          <p:spTgt spid="81"/>
                                        </p:tgtEl>
                                      </p:cBhvr>
                                    </p:animEffect>
                                  </p:childTnLst>
                                </p:cTn>
                              </p:par>
                              <p:par>
                                <p:cTn id="162" presetID="22" presetClass="entr" presetSubtype="4" fill="hold"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wipe(down)">
                                      <p:cBhvr>
                                        <p:cTn id="164" dur="500"/>
                                        <p:tgtEl>
                                          <p:spTgt spid="49"/>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wipe(down)">
                                      <p:cBhvr>
                                        <p:cTn id="167" dur="500"/>
                                        <p:tgtEl>
                                          <p:spTgt spid="61"/>
                                        </p:tgtEl>
                                      </p:cBhvr>
                                    </p:animEffect>
                                  </p:childTnLst>
                                </p:cTn>
                              </p:par>
                              <p:par>
                                <p:cTn id="168" presetID="22" presetClass="entr" presetSubtype="4" fill="hold"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wipe(down)">
                                      <p:cBhvr>
                                        <p:cTn id="170" dur="500"/>
                                        <p:tgtEl>
                                          <p:spTgt spid="53"/>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wipe(down)">
                                      <p:cBhvr>
                                        <p:cTn id="175" dur="500"/>
                                        <p:tgtEl>
                                          <p:spTgt spid="25"/>
                                        </p:tgtEl>
                                      </p:cBhvr>
                                    </p:animEffect>
                                  </p:childTnLst>
                                </p:cTn>
                              </p:par>
                              <p:par>
                                <p:cTn id="176" presetID="22" presetClass="entr" presetSubtype="4" fill="hold"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wipe(down)">
                                      <p:cBhvr>
                                        <p:cTn id="178" dur="500"/>
                                        <p:tgtEl>
                                          <p:spTgt spid="73"/>
                                        </p:tgtEl>
                                      </p:cBhvr>
                                    </p:animEffect>
                                  </p:childTnLst>
                                </p:cTn>
                              </p:par>
                              <p:par>
                                <p:cTn id="179" presetID="22" presetClass="entr" presetSubtype="4" fill="hold"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wipe(down)">
                                      <p:cBhvr>
                                        <p:cTn id="181" dur="500"/>
                                        <p:tgtEl>
                                          <p:spTgt spid="7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par>
                                <p:cTn id="187" presetID="22" presetClass="entr" presetSubtype="4" fill="hold" nodeType="with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wipe(down)">
                                      <p:cBhvr>
                                        <p:cTn id="189" dur="500"/>
                                        <p:tgtEl>
                                          <p:spTgt spid="121"/>
                                        </p:tgtEl>
                                      </p:cBhvr>
                                    </p:animEffect>
                                  </p:childTnLst>
                                </p:cTn>
                              </p:par>
                              <p:par>
                                <p:cTn id="190" presetID="22" presetClass="entr" presetSubtype="4" fill="hold" nodeType="withEffect">
                                  <p:stCondLst>
                                    <p:cond delay="0"/>
                                  </p:stCondLst>
                                  <p:childTnLst>
                                    <p:set>
                                      <p:cBhvr>
                                        <p:cTn id="191" dur="1" fill="hold">
                                          <p:stCondLst>
                                            <p:cond delay="0"/>
                                          </p:stCondLst>
                                        </p:cTn>
                                        <p:tgtEl>
                                          <p:spTgt spid="122"/>
                                        </p:tgtEl>
                                        <p:attrNameLst>
                                          <p:attrName>style.visibility</p:attrName>
                                        </p:attrNameLst>
                                      </p:cBhvr>
                                      <p:to>
                                        <p:strVal val="visible"/>
                                      </p:to>
                                    </p:set>
                                    <p:animEffect transition="in" filter="wipe(down)">
                                      <p:cBhvr>
                                        <p:cTn id="19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54" grpId="0"/>
      <p:bldP spid="7" grpId="0" animBg="1"/>
      <p:bldP spid="105" grpId="0"/>
      <p:bldP spid="88" grpId="0"/>
      <p:bldP spid="20" grpId="0" animBg="1"/>
      <p:bldP spid="85" grpId="0" animBg="1"/>
      <p:bldP spid="86" grpId="0" animBg="1"/>
      <p:bldP spid="94" grpId="0"/>
      <p:bldP spid="95" grpId="0" animBg="1"/>
      <p:bldP spid="97" grpId="0"/>
      <p:bldP spid="99" grpId="0"/>
      <p:bldP spid="101" grpId="0"/>
      <p:bldP spid="120" grpId="0"/>
      <p:bldP spid="123" grpId="0" animBg="1"/>
      <p:bldP spid="124" grpId="0"/>
      <p:bldP spid="130" grpId="0"/>
      <p:bldP spid="132" grpId="0" animBg="1"/>
      <p:bldP spid="133" grpId="0" animBg="1"/>
      <p:bldP spid="135" grpId="0"/>
      <p:bldP spid="136" grpId="0"/>
      <p:bldP spid="137" grpId="0" animBg="1"/>
      <p:bldP spid="61"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86D05A-FD08-8F48-8BD0-0A2EF6C0845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C7368E4-830D-DC4B-851E-54CBFFAED6B3}"/>
              </a:ext>
            </a:extLst>
          </p:cNvPr>
          <p:cNvSpPr>
            <a:spLocks noGrp="1"/>
          </p:cNvSpPr>
          <p:nvPr>
            <p:ph type="title"/>
          </p:nvPr>
        </p:nvSpPr>
        <p:spPr/>
        <p:txBody>
          <a:bodyPr/>
          <a:lstStyle/>
          <a:p>
            <a:r>
              <a:rPr lang="en-US" dirty="0"/>
              <a:t>Traffic Manager Endpoints</a:t>
            </a:r>
          </a:p>
        </p:txBody>
      </p:sp>
      <p:pic>
        <p:nvPicPr>
          <p:cNvPr id="5" name="Picture 4">
            <a:extLst>
              <a:ext uri="{FF2B5EF4-FFF2-40B4-BE49-F238E27FC236}">
                <a16:creationId xmlns:a16="http://schemas.microsoft.com/office/drawing/2014/main" id="{3E6B4994-D91A-B547-9B78-09CC224E0262}"/>
              </a:ext>
            </a:extLst>
          </p:cNvPr>
          <p:cNvPicPr>
            <a:picLocks noChangeAspect="1"/>
          </p:cNvPicPr>
          <p:nvPr/>
        </p:nvPicPr>
        <p:blipFill>
          <a:blip r:embed="rId2"/>
          <a:stretch>
            <a:fillRect/>
          </a:stretch>
        </p:blipFill>
        <p:spPr>
          <a:xfrm>
            <a:off x="264717" y="1942445"/>
            <a:ext cx="14100965" cy="3826984"/>
          </a:xfrm>
          <a:prstGeom prst="rect">
            <a:avLst/>
          </a:prstGeom>
        </p:spPr>
      </p:pic>
    </p:spTree>
    <p:extLst>
      <p:ext uri="{BB962C8B-B14F-4D97-AF65-F5344CB8AC3E}">
        <p14:creationId xmlns:p14="http://schemas.microsoft.com/office/powerpoint/2010/main" val="18771519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154351-8837-044D-9AA5-21FCBAEC4CF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Three Projects</a:t>
            </a:r>
          </a:p>
        </p:txBody>
      </p:sp>
      <p:sp>
        <p:nvSpPr>
          <p:cNvPr id="9" name="Rounded Rectangle 8">
            <a:extLst>
              <a:ext uri="{FF2B5EF4-FFF2-40B4-BE49-F238E27FC236}">
                <a16:creationId xmlns:a16="http://schemas.microsoft.com/office/drawing/2014/main" id="{49415833-6757-7646-ABF6-318E75D62D9A}"/>
              </a:ext>
            </a:extLst>
          </p:cNvPr>
          <p:cNvSpPr/>
          <p:nvPr/>
        </p:nvSpPr>
        <p:spPr>
          <a:xfrm>
            <a:off x="10664818" y="3111478"/>
            <a:ext cx="3714750" cy="61722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664818" y="3919777"/>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pic>
        <p:nvPicPr>
          <p:cNvPr id="13" name="Picture 12">
            <a:extLst>
              <a:ext uri="{FF2B5EF4-FFF2-40B4-BE49-F238E27FC236}">
                <a16:creationId xmlns:a16="http://schemas.microsoft.com/office/drawing/2014/main" id="{0737C370-E873-7743-971A-CC2DA83791FB}"/>
              </a:ext>
            </a:extLst>
          </p:cNvPr>
          <p:cNvPicPr>
            <a:picLocks noChangeAspect="1"/>
          </p:cNvPicPr>
          <p:nvPr/>
        </p:nvPicPr>
        <p:blipFill>
          <a:blip r:embed="rId2"/>
          <a:stretch>
            <a:fillRect/>
          </a:stretch>
        </p:blipFill>
        <p:spPr>
          <a:xfrm>
            <a:off x="174172" y="855426"/>
            <a:ext cx="8610600" cy="2256052"/>
          </a:xfrm>
          <a:prstGeom prst="rect">
            <a:avLst/>
          </a:prstGeom>
        </p:spPr>
      </p:pic>
      <p:pic>
        <p:nvPicPr>
          <p:cNvPr id="15" name="Picture 14">
            <a:extLst>
              <a:ext uri="{FF2B5EF4-FFF2-40B4-BE49-F238E27FC236}">
                <a16:creationId xmlns:a16="http://schemas.microsoft.com/office/drawing/2014/main" id="{A4BAA9A6-81A3-554D-A8DA-BE024F6B89DC}"/>
              </a:ext>
            </a:extLst>
          </p:cNvPr>
          <p:cNvPicPr>
            <a:picLocks noChangeAspect="1"/>
          </p:cNvPicPr>
          <p:nvPr/>
        </p:nvPicPr>
        <p:blipFill>
          <a:blip r:embed="rId3"/>
          <a:stretch>
            <a:fillRect/>
          </a:stretch>
        </p:blipFill>
        <p:spPr>
          <a:xfrm>
            <a:off x="174172" y="3172113"/>
            <a:ext cx="8624306" cy="2256052"/>
          </a:xfrm>
          <a:prstGeom prst="rect">
            <a:avLst/>
          </a:prstGeom>
        </p:spPr>
      </p:pic>
      <p:pic>
        <p:nvPicPr>
          <p:cNvPr id="16" name="Picture 15">
            <a:extLst>
              <a:ext uri="{FF2B5EF4-FFF2-40B4-BE49-F238E27FC236}">
                <a16:creationId xmlns:a16="http://schemas.microsoft.com/office/drawing/2014/main" id="{F78C38F4-1E7A-A04A-9E11-B6F6E6A16664}"/>
              </a:ext>
            </a:extLst>
          </p:cNvPr>
          <p:cNvPicPr>
            <a:picLocks noChangeAspect="1"/>
          </p:cNvPicPr>
          <p:nvPr/>
        </p:nvPicPr>
        <p:blipFill>
          <a:blip r:embed="rId4"/>
          <a:stretch>
            <a:fillRect/>
          </a:stretch>
        </p:blipFill>
        <p:spPr>
          <a:xfrm>
            <a:off x="174172" y="5483347"/>
            <a:ext cx="8649270" cy="2012723"/>
          </a:xfrm>
          <a:prstGeom prst="rect">
            <a:avLst/>
          </a:prstGeom>
        </p:spPr>
      </p:pic>
      <p:sp>
        <p:nvSpPr>
          <p:cNvPr id="17" name="Rounded Rectangle 16">
            <a:extLst>
              <a:ext uri="{FF2B5EF4-FFF2-40B4-BE49-F238E27FC236}">
                <a16:creationId xmlns:a16="http://schemas.microsoft.com/office/drawing/2014/main" id="{0DF08272-71C0-0E49-ACCF-893FF4508C58}"/>
              </a:ext>
            </a:extLst>
          </p:cNvPr>
          <p:cNvSpPr/>
          <p:nvPr/>
        </p:nvSpPr>
        <p:spPr>
          <a:xfrm>
            <a:off x="3747932" y="2449500"/>
            <a:ext cx="5036840" cy="514350"/>
          </a:xfrm>
          <a:prstGeom prst="roundRect">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078CF0B-0D47-094A-985E-C8966F218D90}"/>
              </a:ext>
            </a:extLst>
          </p:cNvPr>
          <p:cNvSpPr/>
          <p:nvPr/>
        </p:nvSpPr>
        <p:spPr>
          <a:xfrm>
            <a:off x="3874518" y="4753376"/>
            <a:ext cx="4910253"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23BDF8F-FCC1-8E43-B754-4159DFDEDA21}"/>
              </a:ext>
            </a:extLst>
          </p:cNvPr>
          <p:cNvSpPr/>
          <p:nvPr/>
        </p:nvSpPr>
        <p:spPr>
          <a:xfrm>
            <a:off x="10664818" y="4753376"/>
            <a:ext cx="3714750" cy="6172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Project-3 </a:t>
            </a:r>
            <a:r>
              <a:rPr lang="en-US" dirty="0"/>
              <a:t>Terraform State File</a:t>
            </a:r>
          </a:p>
        </p:txBody>
      </p:sp>
      <p:sp>
        <p:nvSpPr>
          <p:cNvPr id="25" name="Rounded Rectangle 24">
            <a:extLst>
              <a:ext uri="{FF2B5EF4-FFF2-40B4-BE49-F238E27FC236}">
                <a16:creationId xmlns:a16="http://schemas.microsoft.com/office/drawing/2014/main" id="{1818D3E8-EC77-FE41-B736-1CCD2976F115}"/>
              </a:ext>
            </a:extLst>
          </p:cNvPr>
          <p:cNvSpPr/>
          <p:nvPr/>
        </p:nvSpPr>
        <p:spPr>
          <a:xfrm>
            <a:off x="3482632" y="6892532"/>
            <a:ext cx="5302139" cy="512475"/>
          </a:xfrm>
          <a:prstGeom prst="round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AF9394B-B1E6-9442-B90B-2BD8C9F97015}"/>
              </a:ext>
            </a:extLst>
          </p:cNvPr>
          <p:cNvCxnSpPr>
            <a:cxnSpLocks/>
            <a:stCxn id="24" idx="1"/>
            <a:endCxn id="25" idx="3"/>
          </p:cNvCxnSpPr>
          <p:nvPr/>
        </p:nvCxnSpPr>
        <p:spPr>
          <a:xfrm rot="10800000" flipV="1">
            <a:off x="8784772" y="5061986"/>
            <a:ext cx="1880047" cy="2086784"/>
          </a:xfrm>
          <a:prstGeom prst="bentConnector3">
            <a:avLst/>
          </a:prstGeom>
          <a:ln w="603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C081A7E-97D9-A34B-9013-689FCAA3C6E0}"/>
              </a:ext>
            </a:extLst>
          </p:cNvPr>
          <p:cNvCxnSpPr>
            <a:stCxn id="10" idx="1"/>
          </p:cNvCxnSpPr>
          <p:nvPr/>
        </p:nvCxnSpPr>
        <p:spPr>
          <a:xfrm rot="10800000" flipV="1">
            <a:off x="8784772" y="4228387"/>
            <a:ext cx="1880047" cy="746384"/>
          </a:xfrm>
          <a:prstGeom prst="bentConnector3">
            <a:avLst>
              <a:gd name="adj1" fmla="val 76056"/>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519F477-6452-754D-B8A2-8EE995E18ECD}"/>
              </a:ext>
            </a:extLst>
          </p:cNvPr>
          <p:cNvCxnSpPr>
            <a:stCxn id="9" idx="1"/>
            <a:endCxn id="17" idx="3"/>
          </p:cNvCxnSpPr>
          <p:nvPr/>
        </p:nvCxnSpPr>
        <p:spPr>
          <a:xfrm rot="10800000">
            <a:off x="8784772" y="2706676"/>
            <a:ext cx="1880046" cy="713413"/>
          </a:xfrm>
          <a:prstGeom prst="bentConnector3">
            <a:avLst>
              <a:gd name="adj1" fmla="val 74319"/>
            </a:avLst>
          </a:prstGeom>
          <a:ln w="6032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2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1404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5323114" y="185411"/>
            <a:ext cx="8813073" cy="794152"/>
          </a:xfrm>
        </p:spPr>
        <p:txBody>
          <a:bodyPr>
            <a:normAutofit fontScale="90000"/>
          </a:bodyPr>
          <a:lstStyle/>
          <a:p>
            <a:r>
              <a:rPr lang="en-US" dirty="0"/>
              <a:t>Terraform Configs - </a:t>
            </a:r>
            <a:r>
              <a:rPr lang="en-US" dirty="0">
                <a:solidFill>
                  <a:srgbClr val="389954"/>
                </a:solidFill>
              </a:rPr>
              <a:t>Project 1 and 2</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sp>
        <p:nvSpPr>
          <p:cNvPr id="15" name="Oval 14">
            <a:extLst>
              <a:ext uri="{FF2B5EF4-FFF2-40B4-BE49-F238E27FC236}">
                <a16:creationId xmlns:a16="http://schemas.microsoft.com/office/drawing/2014/main" id="{F5A41F8A-DD2C-CE4F-8BA0-46544B4B7830}"/>
              </a:ext>
            </a:extLst>
          </p:cNvPr>
          <p:cNvSpPr/>
          <p:nvPr/>
        </p:nvSpPr>
        <p:spPr>
          <a:xfrm>
            <a:off x="7913911" y="1124913"/>
            <a:ext cx="6074230" cy="15782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 Region: eastus2</a:t>
            </a:r>
          </a:p>
          <a:p>
            <a:pPr algn="ctr"/>
            <a:r>
              <a:rPr lang="en-US" sz="3000" dirty="0"/>
              <a:t>Project-2 Region: westus2</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99E438-42BD-DD47-BEBD-B5590082DB1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9F5E647-DF81-4847-BFD2-B1A564BC24A4}"/>
              </a:ext>
            </a:extLst>
          </p:cNvPr>
          <p:cNvSpPr>
            <a:spLocks noGrp="1"/>
          </p:cNvSpPr>
          <p:nvPr>
            <p:ph type="title"/>
          </p:nvPr>
        </p:nvSpPr>
        <p:spPr>
          <a:xfrm>
            <a:off x="6531428" y="272807"/>
            <a:ext cx="7750629" cy="728679"/>
          </a:xfrm>
        </p:spPr>
        <p:txBody>
          <a:bodyPr>
            <a:normAutofit fontScale="90000"/>
          </a:bodyPr>
          <a:lstStyle/>
          <a:p>
            <a:r>
              <a:rPr lang="en-US" dirty="0"/>
              <a:t>Terraform Configs – </a:t>
            </a:r>
            <a:r>
              <a:rPr lang="en-US" dirty="0">
                <a:solidFill>
                  <a:srgbClr val="389954"/>
                </a:solidFill>
              </a:rPr>
              <a:t>Project 3</a:t>
            </a:r>
          </a:p>
        </p:txBody>
      </p:sp>
      <p:pic>
        <p:nvPicPr>
          <p:cNvPr id="5" name="Picture 4">
            <a:extLst>
              <a:ext uri="{FF2B5EF4-FFF2-40B4-BE49-F238E27FC236}">
                <a16:creationId xmlns:a16="http://schemas.microsoft.com/office/drawing/2014/main" id="{CB180535-D108-E145-8D5C-229316D37584}"/>
              </a:ext>
            </a:extLst>
          </p:cNvPr>
          <p:cNvPicPr>
            <a:picLocks noChangeAspect="1"/>
          </p:cNvPicPr>
          <p:nvPr/>
        </p:nvPicPr>
        <p:blipFill>
          <a:blip r:embed="rId2"/>
          <a:stretch>
            <a:fillRect/>
          </a:stretch>
        </p:blipFill>
        <p:spPr>
          <a:xfrm>
            <a:off x="163286" y="1814286"/>
            <a:ext cx="5328158" cy="5021942"/>
          </a:xfrm>
          <a:prstGeom prst="rect">
            <a:avLst/>
          </a:prstGeom>
        </p:spPr>
      </p:pic>
      <p:sp>
        <p:nvSpPr>
          <p:cNvPr id="6" name="Rounded Rectangle 5">
            <a:extLst>
              <a:ext uri="{FF2B5EF4-FFF2-40B4-BE49-F238E27FC236}">
                <a16:creationId xmlns:a16="http://schemas.microsoft.com/office/drawing/2014/main" id="{335197C3-D2DD-EB43-A45D-C6459522168D}"/>
              </a:ext>
            </a:extLst>
          </p:cNvPr>
          <p:cNvSpPr/>
          <p:nvPr/>
        </p:nvSpPr>
        <p:spPr>
          <a:xfrm>
            <a:off x="8055424" y="229325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State </a:t>
            </a:r>
            <a:r>
              <a:rPr lang="en-US" sz="2600" dirty="0" err="1"/>
              <a:t>Datasource</a:t>
            </a:r>
            <a:r>
              <a:rPr lang="en-US" sz="2600" dirty="0"/>
              <a:t> to access Project-1 and Project-2 Public IP SLB</a:t>
            </a:r>
          </a:p>
        </p:txBody>
      </p:sp>
      <p:sp>
        <p:nvSpPr>
          <p:cNvPr id="7" name="Rounded Rectangle 6">
            <a:extLst>
              <a:ext uri="{FF2B5EF4-FFF2-40B4-BE49-F238E27FC236}">
                <a16:creationId xmlns:a16="http://schemas.microsoft.com/office/drawing/2014/main" id="{D28C244F-34CC-9E4E-85F8-0CA78FA2ADE7}"/>
              </a:ext>
            </a:extLst>
          </p:cNvPr>
          <p:cNvSpPr/>
          <p:nvPr/>
        </p:nvSpPr>
        <p:spPr>
          <a:xfrm>
            <a:off x="8055424" y="357051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Traffic Manager Project Generic Resources (RG, locals, Input Variables, Random Resources)</a:t>
            </a:r>
          </a:p>
        </p:txBody>
      </p:sp>
      <p:sp>
        <p:nvSpPr>
          <p:cNvPr id="8" name="Rounded Rectangle 7">
            <a:extLst>
              <a:ext uri="{FF2B5EF4-FFF2-40B4-BE49-F238E27FC236}">
                <a16:creationId xmlns:a16="http://schemas.microsoft.com/office/drawing/2014/main" id="{942C2A62-FF74-0B43-BA94-B6477865382E}"/>
              </a:ext>
            </a:extLst>
          </p:cNvPr>
          <p:cNvSpPr/>
          <p:nvPr/>
        </p:nvSpPr>
        <p:spPr>
          <a:xfrm>
            <a:off x="8055424" y="4847771"/>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Traffic Manager Resource</a:t>
            </a:r>
          </a:p>
        </p:txBody>
      </p:sp>
      <p:sp>
        <p:nvSpPr>
          <p:cNvPr id="9" name="Rounded Rectangle 8">
            <a:extLst>
              <a:ext uri="{FF2B5EF4-FFF2-40B4-BE49-F238E27FC236}">
                <a16:creationId xmlns:a16="http://schemas.microsoft.com/office/drawing/2014/main" id="{3A920B34-AE87-CF4A-9300-FED295713B49}"/>
              </a:ext>
            </a:extLst>
          </p:cNvPr>
          <p:cNvSpPr/>
          <p:nvPr/>
        </p:nvSpPr>
        <p:spPr>
          <a:xfrm>
            <a:off x="566057" y="2481943"/>
            <a:ext cx="4648200" cy="457200"/>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511E002-4069-AA41-8201-D8FAADF8C3CE}"/>
              </a:ext>
            </a:extLst>
          </p:cNvPr>
          <p:cNvSpPr/>
          <p:nvPr/>
        </p:nvSpPr>
        <p:spPr>
          <a:xfrm>
            <a:off x="503265" y="3026228"/>
            <a:ext cx="4648200" cy="2264229"/>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688C3F3-9659-2C4E-8126-589CFB3B722C}"/>
              </a:ext>
            </a:extLst>
          </p:cNvPr>
          <p:cNvSpPr/>
          <p:nvPr/>
        </p:nvSpPr>
        <p:spPr>
          <a:xfrm>
            <a:off x="500747" y="5453743"/>
            <a:ext cx="4648200" cy="961571"/>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76411A2-6071-8E46-A339-FD9F74A889EC}"/>
              </a:ext>
            </a:extLst>
          </p:cNvPr>
          <p:cNvCxnSpPr>
            <a:stCxn id="6" idx="1"/>
            <a:endCxn id="9" idx="3"/>
          </p:cNvCxnSpPr>
          <p:nvPr/>
        </p:nvCxnSpPr>
        <p:spPr>
          <a:xfrm flipH="1" flipV="1">
            <a:off x="5214257" y="2710543"/>
            <a:ext cx="2841167" cy="127000"/>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2A852B-55A9-C243-A48E-C65AF40A07EB}"/>
              </a:ext>
            </a:extLst>
          </p:cNvPr>
          <p:cNvCxnSpPr>
            <a:stCxn id="7" idx="1"/>
          </p:cNvCxnSpPr>
          <p:nvPr/>
        </p:nvCxnSpPr>
        <p:spPr>
          <a:xfrm flipH="1">
            <a:off x="5148947" y="4114800"/>
            <a:ext cx="2906477" cy="116114"/>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D6EB74-ECDD-D84E-8A62-D987A78273D0}"/>
              </a:ext>
            </a:extLst>
          </p:cNvPr>
          <p:cNvCxnSpPr>
            <a:stCxn id="8" idx="1"/>
            <a:endCxn id="11" idx="3"/>
          </p:cNvCxnSpPr>
          <p:nvPr/>
        </p:nvCxnSpPr>
        <p:spPr>
          <a:xfrm flipH="1">
            <a:off x="5148947" y="5392057"/>
            <a:ext cx="2906477" cy="542472"/>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6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71B005-A577-8F46-B75A-2C1764088E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703F013-8B47-5844-880E-9318AF2330AF}"/>
              </a:ext>
            </a:extLst>
          </p:cNvPr>
          <p:cNvSpPr>
            <a:spLocks noGrp="1"/>
          </p:cNvSpPr>
          <p:nvPr>
            <p:ph type="title"/>
          </p:nvPr>
        </p:nvSpPr>
        <p:spPr>
          <a:xfrm>
            <a:off x="163286" y="2870943"/>
            <a:ext cx="4643847" cy="1377371"/>
          </a:xfrm>
        </p:spPr>
        <p:txBody>
          <a:bodyPr>
            <a:normAutofit fontScale="90000"/>
          </a:bodyPr>
          <a:lstStyle/>
          <a:p>
            <a:r>
              <a:rPr lang="en-US" dirty="0"/>
              <a:t>Terraform</a:t>
            </a:r>
            <a:br>
              <a:rPr lang="en-US" dirty="0"/>
            </a:br>
            <a:r>
              <a:rPr lang="en-US" dirty="0"/>
              <a:t>Remote State </a:t>
            </a:r>
            <a:br>
              <a:rPr lang="en-US" dirty="0"/>
            </a:br>
            <a:r>
              <a:rPr lang="en-US" dirty="0"/>
              <a:t>Data source</a:t>
            </a:r>
          </a:p>
        </p:txBody>
      </p:sp>
      <p:pic>
        <p:nvPicPr>
          <p:cNvPr id="5" name="Picture 4">
            <a:extLst>
              <a:ext uri="{FF2B5EF4-FFF2-40B4-BE49-F238E27FC236}">
                <a16:creationId xmlns:a16="http://schemas.microsoft.com/office/drawing/2014/main" id="{0BF38263-BC25-0241-8ADB-7F579640AAF7}"/>
              </a:ext>
            </a:extLst>
          </p:cNvPr>
          <p:cNvPicPr>
            <a:picLocks noChangeAspect="1"/>
          </p:cNvPicPr>
          <p:nvPr/>
        </p:nvPicPr>
        <p:blipFill>
          <a:blip r:embed="rId2"/>
          <a:stretch>
            <a:fillRect/>
          </a:stretch>
        </p:blipFill>
        <p:spPr>
          <a:xfrm>
            <a:off x="4916247" y="87084"/>
            <a:ext cx="9550867" cy="7484257"/>
          </a:xfrm>
          <a:prstGeom prst="rect">
            <a:avLst/>
          </a:prstGeom>
        </p:spPr>
      </p:pic>
    </p:spTree>
    <p:extLst>
      <p:ext uri="{BB962C8B-B14F-4D97-AF65-F5344CB8AC3E}">
        <p14:creationId xmlns:p14="http://schemas.microsoft.com/office/powerpoint/2010/main" val="2623712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4" idx="0"/>
          </p:cNvCxnSpPr>
          <p:nvPr/>
        </p:nvCxnSpPr>
        <p:spPr>
          <a:xfrm rot="16200000" flipV="1">
            <a:off x="10439519" y="-28395"/>
            <a:ext cx="443886" cy="3206708"/>
          </a:xfrm>
          <a:prstGeom prst="bentConnector3">
            <a:avLst>
              <a:gd name="adj1" fmla="val 15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4F622A-F942-644B-B48F-736358191CED}"/>
              </a:ext>
            </a:extLst>
          </p:cNvPr>
          <p:cNvPicPr>
            <a:picLocks noChangeAspect="1"/>
          </p:cNvPicPr>
          <p:nvPr/>
        </p:nvPicPr>
        <p:blipFill>
          <a:blip r:embed="rId2"/>
          <a:stretch>
            <a:fillRect/>
          </a:stretch>
        </p:blipFill>
        <p:spPr>
          <a:xfrm>
            <a:off x="244115" y="1353016"/>
            <a:ext cx="9917029" cy="5369379"/>
          </a:xfrm>
          <a:prstGeom prst="rect">
            <a:avLst/>
          </a:prstGeom>
        </p:spPr>
      </p:pic>
      <p:sp>
        <p:nvSpPr>
          <p:cNvPr id="14" name="Rounded Rectangle 13">
            <a:extLst>
              <a:ext uri="{FF2B5EF4-FFF2-40B4-BE49-F238E27FC236}">
                <a16:creationId xmlns:a16="http://schemas.microsoft.com/office/drawing/2014/main" id="{81375CF0-8D68-184E-82CB-A067D131257F}"/>
              </a:ext>
            </a:extLst>
          </p:cNvPr>
          <p:cNvSpPr/>
          <p:nvPr/>
        </p:nvSpPr>
        <p:spPr>
          <a:xfrm>
            <a:off x="7947765" y="1353016"/>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6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B050"/>
                </a:solidFill>
              </a:rPr>
              <a:t>using</a:t>
            </a:r>
          </a:p>
          <a:p>
            <a:pPr marL="0" indent="0" algn="ctr">
              <a:buNone/>
            </a:pPr>
            <a:r>
              <a:rPr lang="en-US" sz="7000" b="1" dirty="0">
                <a:solidFill>
                  <a:srgbClr val="0070C0"/>
                </a:solidFill>
              </a:rPr>
              <a:t>Azure Portal &amp; Terraform</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79E1B75-0BDC-6D4F-90EC-5D4D9EDE975A}"/>
              </a:ext>
            </a:extLst>
          </p:cNvPr>
          <p:cNvSpPr/>
          <p:nvPr/>
        </p:nvSpPr>
        <p:spPr>
          <a:xfrm>
            <a:off x="4593771" y="1052023"/>
            <a:ext cx="5148943"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17 &amp; 18</a:t>
            </a:r>
          </a:p>
        </p:txBody>
      </p:sp>
      <p:pic>
        <p:nvPicPr>
          <p:cNvPr id="12" name="Graphic 11">
            <a:extLst>
              <a:ext uri="{FF2B5EF4-FFF2-40B4-BE49-F238E27FC236}">
                <a16:creationId xmlns:a16="http://schemas.microsoft.com/office/drawing/2014/main" id="{52DD113D-731E-D24C-9308-664128F70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22C1149-CF83-9C4A-A881-C5A425008BD6}"/>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B35DFB60-B518-C445-9D8D-D4DC5AEC5F5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0707F315-85BE-2E47-9B79-CE7733978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882039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F5AE97-C31F-DC45-90C0-B578EC2D2D7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3A38C61-52C9-BD45-AE50-CE3156AE5966}"/>
              </a:ext>
            </a:extLst>
          </p:cNvPr>
          <p:cNvSpPr>
            <a:spLocks noGrp="1"/>
          </p:cNvSpPr>
          <p:nvPr>
            <p:ph type="title"/>
          </p:nvPr>
        </p:nvSpPr>
        <p:spPr/>
        <p:txBody>
          <a:bodyPr/>
          <a:lstStyle/>
          <a:p>
            <a:r>
              <a:rPr lang="en-US" dirty="0"/>
              <a:t>Azure Application Gateway</a:t>
            </a:r>
          </a:p>
        </p:txBody>
      </p:sp>
      <p:pic>
        <p:nvPicPr>
          <p:cNvPr id="5" name="Picture 4">
            <a:extLst>
              <a:ext uri="{FF2B5EF4-FFF2-40B4-BE49-F238E27FC236}">
                <a16:creationId xmlns:a16="http://schemas.microsoft.com/office/drawing/2014/main" id="{E8D7C2B4-A703-BD42-9256-DE1F398F2FC6}"/>
              </a:ext>
            </a:extLst>
          </p:cNvPr>
          <p:cNvPicPr>
            <a:picLocks noChangeAspect="1"/>
          </p:cNvPicPr>
          <p:nvPr/>
        </p:nvPicPr>
        <p:blipFill>
          <a:blip r:embed="rId2"/>
          <a:stretch>
            <a:fillRect/>
          </a:stretch>
        </p:blipFill>
        <p:spPr>
          <a:xfrm>
            <a:off x="609600" y="1403350"/>
            <a:ext cx="13411200" cy="5422900"/>
          </a:xfrm>
          <a:prstGeom prst="rect">
            <a:avLst/>
          </a:prstGeom>
        </p:spPr>
      </p:pic>
    </p:spTree>
    <p:extLst>
      <p:ext uri="{BB962C8B-B14F-4D97-AF65-F5344CB8AC3E}">
        <p14:creationId xmlns:p14="http://schemas.microsoft.com/office/powerpoint/2010/main" val="16918467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32143362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02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down)">
                                      <p:cBhvr>
                                        <p:cTn id="16" dur="500"/>
                                        <p:tgtEl>
                                          <p:spTgt spid="1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down)">
                                      <p:cBhvr>
                                        <p:cTn id="49" dur="500"/>
                                        <p:tgtEl>
                                          <p:spTgt spid="38"/>
                                        </p:tgtEl>
                                      </p:cBhvr>
                                    </p:animEffect>
                                  </p:childTnLst>
                                </p:cTn>
                              </p:par>
                              <p:par>
                                <p:cTn id="50" presetID="2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down)">
                                      <p:cBhvr>
                                        <p:cTn id="64" dur="500"/>
                                        <p:tgtEl>
                                          <p:spTgt spid="3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par>
                                <p:cTn id="68" presetID="22" presetClass="entr" presetSubtype="4"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par>
                                <p:cTn id="71" presetID="22" presetClass="entr" presetSubtype="4"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wipe(down)">
                                      <p:cBhvr>
                                        <p:cTn id="73" dur="500"/>
                                        <p:tgtEl>
                                          <p:spTgt spid="10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wipe(down)">
                                      <p:cBhvr>
                                        <p:cTn id="76" dur="500"/>
                                        <p:tgtEl>
                                          <p:spTgt spid="93"/>
                                        </p:tgtEl>
                                      </p:cBhvr>
                                    </p:animEffect>
                                  </p:childTnLst>
                                </p:cTn>
                              </p:par>
                              <p:par>
                                <p:cTn id="77" presetID="22" presetClass="entr" presetSubtype="4"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animEffect transition="in" filter="wipe(down)">
                                      <p:cBhvr>
                                        <p:cTn id="79" dur="500"/>
                                        <p:tgtEl>
                                          <p:spTgt spid="13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wipe(down)">
                                      <p:cBhvr>
                                        <p:cTn id="82" dur="500"/>
                                        <p:tgtEl>
                                          <p:spTgt spid="135"/>
                                        </p:tgtEl>
                                      </p:cBhvr>
                                    </p:animEffect>
                                  </p:childTnLst>
                                </p:cTn>
                              </p:par>
                              <p:par>
                                <p:cTn id="83" presetID="22" presetClass="entr" presetSubtype="4"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down)">
                                      <p:cBhvr>
                                        <p:cTn id="85" dur="500"/>
                                        <p:tgtEl>
                                          <p:spTgt spid="9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down)">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par>
                                <p:cTn id="94" presetID="22" presetClass="entr" presetSubtype="4"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down)">
                                      <p:cBhvr>
                                        <p:cTn id="96" dur="500"/>
                                        <p:tgtEl>
                                          <p:spTgt spid="6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down)">
                                      <p:cBhvr>
                                        <p:cTn id="102" dur="500"/>
                                        <p:tgtEl>
                                          <p:spTgt spid="7"/>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wipe(down)">
                                      <p:cBhvr>
                                        <p:cTn id="108" dur="500"/>
                                        <p:tgtEl>
                                          <p:spTgt spid="122"/>
                                        </p:tgtEl>
                                      </p:cBhvr>
                                    </p:animEffect>
                                  </p:childTnLst>
                                </p:cTn>
                              </p:par>
                              <p:par>
                                <p:cTn id="109" presetID="22" presetClass="entr" presetSubtype="4"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down)">
                                      <p:cBhvr>
                                        <p:cTn id="111" dur="500"/>
                                        <p:tgtEl>
                                          <p:spTgt spid="12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down)">
                                      <p:cBhvr>
                                        <p:cTn id="114" dur="500"/>
                                        <p:tgtEl>
                                          <p:spTgt spid="1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27"/>
                                        </p:tgtEl>
                                        <p:attrNameLst>
                                          <p:attrName>style.visibility</p:attrName>
                                        </p:attrNameLst>
                                      </p:cBhvr>
                                      <p:to>
                                        <p:strVal val="visible"/>
                                      </p:to>
                                    </p:set>
                                    <p:animEffect transition="in" filter="wipe(down)">
                                      <p:cBhvr>
                                        <p:cTn id="119" dur="500"/>
                                        <p:tgtEl>
                                          <p:spTgt spid="1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wipe(down)">
                                      <p:cBhvr>
                                        <p:cTn id="124" dur="500"/>
                                        <p:tgtEl>
                                          <p:spTgt spid="128"/>
                                        </p:tgtEl>
                                      </p:cBhvr>
                                    </p:animEffect>
                                  </p:childTnLst>
                                </p:cTn>
                              </p:par>
                              <p:par>
                                <p:cTn id="125" presetID="22" presetClass="entr" presetSubtype="4"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wipe(down)">
                                      <p:cBhvr>
                                        <p:cTn id="127" dur="500"/>
                                        <p:tgtEl>
                                          <p:spTgt spid="15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Effect transition="in" filter="wipe(down)">
                                      <p:cBhvr>
                                        <p:cTn id="130" dur="500"/>
                                        <p:tgtEl>
                                          <p:spTgt spid="15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wipe(down)">
                                      <p:cBhvr>
                                        <p:cTn id="135" dur="500"/>
                                        <p:tgtEl>
                                          <p:spTgt spid="1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30"/>
                                        </p:tgtEl>
                                        <p:attrNameLst>
                                          <p:attrName>style.visibility</p:attrName>
                                        </p:attrNameLst>
                                      </p:cBhvr>
                                      <p:to>
                                        <p:strVal val="visible"/>
                                      </p:to>
                                    </p:set>
                                    <p:animEffect transition="in" filter="wipe(down)">
                                      <p:cBhvr>
                                        <p:cTn id="140" dur="500"/>
                                        <p:tgtEl>
                                          <p:spTgt spid="130"/>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wipe(down)">
                                      <p:cBhvr>
                                        <p:cTn id="143" dur="500"/>
                                        <p:tgtEl>
                                          <p:spTgt spid="1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down)">
                                      <p:cBhvr>
                                        <p:cTn id="148" dur="500"/>
                                        <p:tgtEl>
                                          <p:spTgt spid="13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down)">
                                      <p:cBhvr>
                                        <p:cTn id="153" dur="500"/>
                                        <p:tgtEl>
                                          <p:spTgt spid="49"/>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animEffect transition="in" filter="wipe(down)">
                                      <p:cBhvr>
                                        <p:cTn id="156" dur="500"/>
                                        <p:tgtEl>
                                          <p:spTgt spid="8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wipe(down)">
                                      <p:cBhvr>
                                        <p:cTn id="159" dur="500"/>
                                        <p:tgtEl>
                                          <p:spTgt spid="158"/>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down)">
                                      <p:cBhvr>
                                        <p:cTn id="165" dur="500"/>
                                        <p:tgtEl>
                                          <p:spTgt spid="124"/>
                                        </p:tgtEl>
                                      </p:cBhvr>
                                    </p:animEffect>
                                  </p:childTnLst>
                                </p:cTn>
                              </p:par>
                              <p:par>
                                <p:cTn id="166" presetID="22" presetClass="entr" presetSubtype="4" fill="hold" nodeType="withEffect">
                                  <p:stCondLst>
                                    <p:cond delay="0"/>
                                  </p:stCondLst>
                                  <p:childTnLst>
                                    <p:set>
                                      <p:cBhvr>
                                        <p:cTn id="167" dur="1" fill="hold">
                                          <p:stCondLst>
                                            <p:cond delay="0"/>
                                          </p:stCondLst>
                                        </p:cTn>
                                        <p:tgtEl>
                                          <p:spTgt spid="20"/>
                                        </p:tgtEl>
                                        <p:attrNameLst>
                                          <p:attrName>style.visibility</p:attrName>
                                        </p:attrNameLst>
                                      </p:cBhvr>
                                      <p:to>
                                        <p:strVal val="visible"/>
                                      </p:to>
                                    </p:set>
                                    <p:animEffect transition="in" filter="wipe(down)">
                                      <p:cBhvr>
                                        <p:cTn id="1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8" grpId="0"/>
      <p:bldP spid="105" grpId="0"/>
      <p:bldP spid="93" grpId="0" animBg="1"/>
      <p:bldP spid="97" grpId="0"/>
      <p:bldP spid="121" grpId="0"/>
      <p:bldP spid="122" grpId="0" animBg="1"/>
      <p:bldP spid="60" grpId="0" animBg="1"/>
      <p:bldP spid="61" grpId="0" animBg="1"/>
      <p:bldP spid="127" grpId="0" animBg="1"/>
      <p:bldP spid="128" grpId="0" animBg="1"/>
      <p:bldP spid="129" grpId="0" animBg="1"/>
      <p:bldP spid="130" grpId="0" animBg="1"/>
      <p:bldP spid="131" grpId="0" animBg="1"/>
      <p:bldP spid="132" grpId="0" animBg="1"/>
      <p:bldP spid="135" grpId="0"/>
      <p:bldP spid="3" grpId="0" animBg="1"/>
      <p:bldP spid="7"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48304031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7618063" cy="586365"/>
          </a:xfrm>
        </p:spPr>
        <p:txBody>
          <a:bodyPr>
            <a:noAutofit/>
          </a:bodyPr>
          <a:lstStyle/>
          <a:p>
            <a:r>
              <a:rPr lang="en-US" sz="4000" b="1" dirty="0"/>
              <a:t>Azure </a:t>
            </a:r>
            <a:r>
              <a:rPr lang="en-US" sz="4000" b="1" dirty="0">
                <a:solidFill>
                  <a:srgbClr val="389954"/>
                </a:solidFill>
              </a:rPr>
              <a:t>Application Gateway</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85742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54998" y="6488260"/>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082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32388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7137" y="547502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65090" y="5989001"/>
            <a:ext cx="228573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10063906" y="4191055"/>
            <a:ext cx="1074846" cy="369332"/>
          </a:xfrm>
          <a:prstGeom prst="rect">
            <a:avLst/>
          </a:prstGeom>
          <a:noFill/>
        </p:spPr>
        <p:txBody>
          <a:bodyPr wrap="square" rtlCol="0">
            <a:spAutoFit/>
          </a:bodyPr>
          <a:lstStyle/>
          <a:p>
            <a:r>
              <a:rPr lang="en-US" sz="1800" b="1" dirty="0">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401436" y="5652678"/>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775917" y="770100"/>
            <a:ext cx="3138939" cy="766640"/>
          </a:xfrm>
          <a:prstGeom prst="rect">
            <a:avLst/>
          </a:prstGeom>
        </p:spPr>
      </p:pic>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4366535" y="5989001"/>
            <a:ext cx="297183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7819C472-27DA-6C48-96EA-D1AF9D3848BD}"/>
              </a:ext>
            </a:extLst>
          </p:cNvPr>
          <p:cNvCxnSpPr>
            <a:stCxn id="143" idx="2"/>
            <a:endCxn id="112" idx="0"/>
          </p:cNvCxnSpPr>
          <p:nvPr/>
        </p:nvCxnSpPr>
        <p:spPr>
          <a:xfrm rot="16200000" flipH="1">
            <a:off x="9055157" y="2876535"/>
            <a:ext cx="1730815" cy="3946744"/>
          </a:xfrm>
          <a:prstGeom prst="bentConnector3">
            <a:avLst>
              <a:gd name="adj1" fmla="val 2996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89209EC-0E18-FC4B-B738-280A98A3D9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70" name="TextBox 69">
            <a:extLst>
              <a:ext uri="{FF2B5EF4-FFF2-40B4-BE49-F238E27FC236}">
                <a16:creationId xmlns:a16="http://schemas.microsoft.com/office/drawing/2014/main" id="{C5282C1E-360D-7643-919D-E461FDF48F2A}"/>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057083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43643915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3A9C-78AB-CC4E-97D7-D221B7603B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635AA97-9796-2D4C-8E32-B46199620E23}"/>
              </a:ext>
            </a:extLst>
          </p:cNvPr>
          <p:cNvSpPr>
            <a:spLocks noGrp="1"/>
          </p:cNvSpPr>
          <p:nvPr>
            <p:ph type="title"/>
          </p:nvPr>
        </p:nvSpPr>
        <p:spPr/>
        <p:txBody>
          <a:bodyPr/>
          <a:lstStyle/>
          <a:p>
            <a:r>
              <a:rPr lang="en-US" dirty="0"/>
              <a:t>Azure Application Gateway - Topology</a:t>
            </a:r>
          </a:p>
        </p:txBody>
      </p:sp>
      <p:pic>
        <p:nvPicPr>
          <p:cNvPr id="5" name="Picture 4">
            <a:extLst>
              <a:ext uri="{FF2B5EF4-FFF2-40B4-BE49-F238E27FC236}">
                <a16:creationId xmlns:a16="http://schemas.microsoft.com/office/drawing/2014/main" id="{D549CBD6-7F23-3448-8A11-88FF851367C8}"/>
              </a:ext>
            </a:extLst>
          </p:cNvPr>
          <p:cNvPicPr>
            <a:picLocks noChangeAspect="1"/>
          </p:cNvPicPr>
          <p:nvPr/>
        </p:nvPicPr>
        <p:blipFill>
          <a:blip r:embed="rId2"/>
          <a:stretch>
            <a:fillRect/>
          </a:stretch>
        </p:blipFill>
        <p:spPr>
          <a:xfrm>
            <a:off x="1054100" y="1625600"/>
            <a:ext cx="12522200" cy="4978400"/>
          </a:xfrm>
          <a:prstGeom prst="rect">
            <a:avLst/>
          </a:prstGeom>
        </p:spPr>
      </p:pic>
    </p:spTree>
    <p:extLst>
      <p:ext uri="{BB962C8B-B14F-4D97-AF65-F5344CB8AC3E}">
        <p14:creationId xmlns:p14="http://schemas.microsoft.com/office/powerpoint/2010/main" val="13160935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2036B3-F06B-4F49-BAFE-31FC25964F6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D2BDF80-DD8A-E446-B49B-8F415DC4963A}"/>
              </a:ext>
            </a:extLst>
          </p:cNvPr>
          <p:cNvSpPr>
            <a:spLocks noGrp="1"/>
          </p:cNvSpPr>
          <p:nvPr>
            <p:ph type="title"/>
          </p:nvPr>
        </p:nvSpPr>
        <p:spPr/>
        <p:txBody>
          <a:bodyPr/>
          <a:lstStyle/>
          <a:p>
            <a:r>
              <a:rPr lang="en-US" dirty="0"/>
              <a:t>Azure Application Gateway + VMSS - Topology</a:t>
            </a:r>
          </a:p>
        </p:txBody>
      </p:sp>
      <p:pic>
        <p:nvPicPr>
          <p:cNvPr id="5" name="Picture 4">
            <a:extLst>
              <a:ext uri="{FF2B5EF4-FFF2-40B4-BE49-F238E27FC236}">
                <a16:creationId xmlns:a16="http://schemas.microsoft.com/office/drawing/2014/main" id="{F17683CF-2151-BE4F-8CFA-8C55C9BBBE64}"/>
              </a:ext>
            </a:extLst>
          </p:cNvPr>
          <p:cNvPicPr>
            <a:picLocks noChangeAspect="1"/>
          </p:cNvPicPr>
          <p:nvPr/>
        </p:nvPicPr>
        <p:blipFill>
          <a:blip r:embed="rId2"/>
          <a:stretch>
            <a:fillRect/>
          </a:stretch>
        </p:blipFill>
        <p:spPr>
          <a:xfrm>
            <a:off x="711200" y="1124482"/>
            <a:ext cx="13055600" cy="6243525"/>
          </a:xfrm>
          <a:prstGeom prst="rect">
            <a:avLst/>
          </a:prstGeom>
        </p:spPr>
      </p:pic>
    </p:spTree>
    <p:extLst>
      <p:ext uri="{BB962C8B-B14F-4D97-AF65-F5344CB8AC3E}">
        <p14:creationId xmlns:p14="http://schemas.microsoft.com/office/powerpoint/2010/main" val="14151086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881048" y="3381784"/>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903707" y="475694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pic>
        <p:nvPicPr>
          <p:cNvPr id="3" name="Picture 2">
            <a:extLst>
              <a:ext uri="{FF2B5EF4-FFF2-40B4-BE49-F238E27FC236}">
                <a16:creationId xmlns:a16="http://schemas.microsoft.com/office/drawing/2014/main" id="{E167B1CE-001E-554D-98C9-599256D53903}"/>
              </a:ext>
            </a:extLst>
          </p:cNvPr>
          <p:cNvPicPr>
            <a:picLocks noChangeAspect="1"/>
          </p:cNvPicPr>
          <p:nvPr/>
        </p:nvPicPr>
        <p:blipFill>
          <a:blip r:embed="rId2"/>
          <a:stretch>
            <a:fillRect/>
          </a:stretch>
        </p:blipFill>
        <p:spPr>
          <a:xfrm>
            <a:off x="98144" y="119953"/>
            <a:ext cx="6549656" cy="7324346"/>
          </a:xfrm>
          <a:prstGeom prst="rect">
            <a:avLst/>
          </a:prstGeom>
        </p:spPr>
      </p:pic>
      <p:sp>
        <p:nvSpPr>
          <p:cNvPr id="10" name="Rounded Rectangle 9">
            <a:extLst>
              <a:ext uri="{FF2B5EF4-FFF2-40B4-BE49-F238E27FC236}">
                <a16:creationId xmlns:a16="http://schemas.microsoft.com/office/drawing/2014/main" id="{2F6FBD3B-C3EA-7D43-A5A6-4A114CF87656}"/>
              </a:ext>
            </a:extLst>
          </p:cNvPr>
          <p:cNvSpPr/>
          <p:nvPr/>
        </p:nvSpPr>
        <p:spPr>
          <a:xfrm>
            <a:off x="199696" y="2624203"/>
            <a:ext cx="3457903" cy="2578418"/>
          </a:xfrm>
          <a:prstGeom prst="roundRect">
            <a:avLst>
              <a:gd name="adj" fmla="val 1014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43F349E8-715C-4F4E-86EE-106E53DA98A6}"/>
              </a:ext>
            </a:extLst>
          </p:cNvPr>
          <p:cNvSpPr/>
          <p:nvPr/>
        </p:nvSpPr>
        <p:spPr>
          <a:xfrm>
            <a:off x="177037" y="5288575"/>
            <a:ext cx="6391929" cy="2079177"/>
          </a:xfrm>
          <a:prstGeom prst="roundRect">
            <a:avLst>
              <a:gd name="adj" fmla="val 4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EB7B7D7-82FC-2D49-B06F-249B8B3351BD}"/>
              </a:ext>
            </a:extLst>
          </p:cNvPr>
          <p:cNvCxnSpPr>
            <a:stCxn id="7" idx="1"/>
          </p:cNvCxnSpPr>
          <p:nvPr/>
        </p:nvCxnSpPr>
        <p:spPr>
          <a:xfrm flipH="1" flipV="1">
            <a:off x="3657599" y="3913411"/>
            <a:ext cx="4223449" cy="1"/>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AD6CCAC-F8A5-594B-99E3-FA2AA2510779}"/>
              </a:ext>
            </a:extLst>
          </p:cNvPr>
          <p:cNvCxnSpPr>
            <a:stCxn id="8" idx="1"/>
            <a:endCxn id="18" idx="3"/>
          </p:cNvCxnSpPr>
          <p:nvPr/>
        </p:nvCxnSpPr>
        <p:spPr>
          <a:xfrm rot="10800000" flipV="1">
            <a:off x="6568967" y="5288574"/>
            <a:ext cx="1334741" cy="103958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2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9" name="Rounded Rectangle 8">
            <a:extLst>
              <a:ext uri="{FF2B5EF4-FFF2-40B4-BE49-F238E27FC236}">
                <a16:creationId xmlns:a16="http://schemas.microsoft.com/office/drawing/2014/main" id="{743B0096-5D3B-B542-9087-00556E31FAD2}"/>
              </a:ext>
            </a:extLst>
          </p:cNvPr>
          <p:cNvSpPr/>
          <p:nvPr/>
        </p:nvSpPr>
        <p:spPr>
          <a:xfrm>
            <a:off x="7698821" y="2492754"/>
            <a:ext cx="6549656" cy="10632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1" name="Rounded Rectangle 10">
            <a:extLst>
              <a:ext uri="{FF2B5EF4-FFF2-40B4-BE49-F238E27FC236}">
                <a16:creationId xmlns:a16="http://schemas.microsoft.com/office/drawing/2014/main" id="{2A820AA1-1A8B-144A-969D-27F3F80E15BC}"/>
              </a:ext>
            </a:extLst>
          </p:cNvPr>
          <p:cNvSpPr/>
          <p:nvPr/>
        </p:nvSpPr>
        <p:spPr>
          <a:xfrm>
            <a:off x="7698821" y="4200686"/>
            <a:ext cx="6549656" cy="1063255"/>
          </a:xfrm>
          <a:prstGeom prst="roundRect">
            <a:avLst/>
          </a:prstGeom>
          <a:solidFill>
            <a:srgbClr val="F48E47">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Application Gateway</a:t>
            </a:r>
          </a:p>
        </p:txBody>
      </p:sp>
      <p:pic>
        <p:nvPicPr>
          <p:cNvPr id="3" name="Picture 2">
            <a:extLst>
              <a:ext uri="{FF2B5EF4-FFF2-40B4-BE49-F238E27FC236}">
                <a16:creationId xmlns:a16="http://schemas.microsoft.com/office/drawing/2014/main" id="{38A43F1C-8EA3-F549-A504-2B3F61E5CEAF}"/>
              </a:ext>
            </a:extLst>
          </p:cNvPr>
          <p:cNvPicPr>
            <a:picLocks noChangeAspect="1"/>
          </p:cNvPicPr>
          <p:nvPr/>
        </p:nvPicPr>
        <p:blipFill>
          <a:blip r:embed="rId2"/>
          <a:stretch>
            <a:fillRect/>
          </a:stretch>
        </p:blipFill>
        <p:spPr>
          <a:xfrm>
            <a:off x="162252" y="1886168"/>
            <a:ext cx="6288329" cy="3978603"/>
          </a:xfrm>
          <a:prstGeom prst="rect">
            <a:avLst/>
          </a:prstGeom>
        </p:spPr>
      </p:pic>
      <p:sp>
        <p:nvSpPr>
          <p:cNvPr id="7" name="Rounded Rectangle 6">
            <a:extLst>
              <a:ext uri="{FF2B5EF4-FFF2-40B4-BE49-F238E27FC236}">
                <a16:creationId xmlns:a16="http://schemas.microsoft.com/office/drawing/2014/main" id="{A2010FEF-E2E6-E940-96AD-ACDEB283CDB4}"/>
              </a:ext>
            </a:extLst>
          </p:cNvPr>
          <p:cNvSpPr/>
          <p:nvPr/>
        </p:nvSpPr>
        <p:spPr>
          <a:xfrm>
            <a:off x="262759" y="2023302"/>
            <a:ext cx="5013434" cy="2002160"/>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DF503E9-EB0E-5D49-9DA1-CE82374F65B9}"/>
              </a:ext>
            </a:extLst>
          </p:cNvPr>
          <p:cNvSpPr/>
          <p:nvPr/>
        </p:nvSpPr>
        <p:spPr>
          <a:xfrm>
            <a:off x="262759" y="4114861"/>
            <a:ext cx="5623034" cy="1234905"/>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06531AC-26B0-B941-868F-F41B7DEEAB79}"/>
              </a:ext>
            </a:extLst>
          </p:cNvPr>
          <p:cNvCxnSpPr>
            <a:stCxn id="9" idx="1"/>
            <a:endCxn id="7" idx="3"/>
          </p:cNvCxnSpPr>
          <p:nvPr/>
        </p:nvCxnSpPr>
        <p:spPr>
          <a:xfrm flipH="1">
            <a:off x="5276193" y="3024382"/>
            <a:ext cx="2422628"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7BA1A4-79BE-F246-9349-E2752262C125}"/>
              </a:ext>
            </a:extLst>
          </p:cNvPr>
          <p:cNvCxnSpPr>
            <a:stCxn id="11" idx="1"/>
            <a:endCxn id="12" idx="3"/>
          </p:cNvCxnSpPr>
          <p:nvPr/>
        </p:nvCxnSpPr>
        <p:spPr>
          <a:xfrm flipH="1">
            <a:off x="5885793" y="4732314"/>
            <a:ext cx="1813028" cy="0"/>
          </a:xfrm>
          <a:prstGeom prst="straightConnector1">
            <a:avLst/>
          </a:prstGeom>
          <a:ln w="44450">
            <a:solidFill>
              <a:srgbClr val="F48E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12"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666514" y="5627914"/>
            <a:ext cx="4840278"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17 &amp; 18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296120" y="-171795"/>
            <a:ext cx="1051956" cy="2885437"/>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14B55C-5ED3-3F42-9E88-D002D3FAD5F3}"/>
              </a:ext>
            </a:extLst>
          </p:cNvPr>
          <p:cNvPicPr>
            <a:picLocks noChangeAspect="1"/>
          </p:cNvPicPr>
          <p:nvPr/>
        </p:nvPicPr>
        <p:blipFill>
          <a:blip r:embed="rId2"/>
          <a:stretch>
            <a:fillRect/>
          </a:stretch>
        </p:blipFill>
        <p:spPr>
          <a:xfrm>
            <a:off x="236316" y="289107"/>
            <a:ext cx="9230874" cy="7044887"/>
          </a:xfrm>
          <a:prstGeom prst="rect">
            <a:avLst/>
          </a:prstGeom>
        </p:spPr>
      </p:pic>
      <p:sp>
        <p:nvSpPr>
          <p:cNvPr id="10" name="Rounded Rectangle 9">
            <a:extLst>
              <a:ext uri="{FF2B5EF4-FFF2-40B4-BE49-F238E27FC236}">
                <a16:creationId xmlns:a16="http://schemas.microsoft.com/office/drawing/2014/main" id="{CBBBE7C2-2462-F04E-A189-9C02BD762FDD}"/>
              </a:ext>
            </a:extLst>
          </p:cNvPr>
          <p:cNvSpPr/>
          <p:nvPr/>
        </p:nvSpPr>
        <p:spPr>
          <a:xfrm>
            <a:off x="7158694" y="35276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3A87369-140C-C446-AD19-5E203B029BC0}"/>
              </a:ext>
            </a:extLst>
          </p:cNvPr>
          <p:cNvSpPr/>
          <p:nvPr/>
        </p:nvSpPr>
        <p:spPr>
          <a:xfrm>
            <a:off x="7146197" y="426073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BAC4725A-D16E-9244-AC62-8E2C34E7A188}"/>
              </a:ext>
            </a:extLst>
          </p:cNvPr>
          <p:cNvCxnSpPr>
            <a:cxnSpLocks/>
            <a:stCxn id="7" idx="2"/>
            <a:endCxn id="12" idx="3"/>
          </p:cNvCxnSpPr>
          <p:nvPr/>
        </p:nvCxnSpPr>
        <p:spPr>
          <a:xfrm rot="10800000" flipV="1">
            <a:off x="9366882" y="3492794"/>
            <a:ext cx="994706" cy="1160123"/>
          </a:xfrm>
          <a:prstGeom prst="bentConnector3">
            <a:avLst>
              <a:gd name="adj1" fmla="val 5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E55CE6E-7A10-7C4C-A6ED-E1F16545DC18}"/>
              </a:ext>
            </a:extLst>
          </p:cNvPr>
          <p:cNvSpPr/>
          <p:nvPr/>
        </p:nvSpPr>
        <p:spPr>
          <a:xfrm>
            <a:off x="522514" y="352765"/>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13E8728-7682-CF45-82D2-4B6A468A7B1F}"/>
              </a:ext>
            </a:extLst>
          </p:cNvPr>
          <p:cNvSpPr/>
          <p:nvPr/>
        </p:nvSpPr>
        <p:spPr>
          <a:xfrm>
            <a:off x="522514" y="4260737"/>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8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6" grpId="0" animBg="1"/>
      <p:bldP spid="17"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Context Path Routing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E69D944-60D2-F34B-8489-D2B4B2563B8A}"/>
              </a:ext>
            </a:extLst>
          </p:cNvPr>
          <p:cNvSpPr/>
          <p:nvPr/>
        </p:nvSpPr>
        <p:spPr>
          <a:xfrm>
            <a:off x="5325046" y="97134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pic>
        <p:nvPicPr>
          <p:cNvPr id="12" name="Graphic 11">
            <a:extLst>
              <a:ext uri="{FF2B5EF4-FFF2-40B4-BE49-F238E27FC236}">
                <a16:creationId xmlns:a16="http://schemas.microsoft.com/office/drawing/2014/main" id="{90536F21-CE05-4B49-A14D-C4947D05F4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3549330-AE2E-8C4C-833B-77800258CE32}"/>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2234AC38-D9E9-AC4C-B9EF-D178325F1334}"/>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843A0DA3-B267-1341-BAC5-A05AA21F13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125125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4480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par>
                                <p:cTn id="35" presetID="22" presetClass="entr" presetSubtype="4"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par>
                                <p:cTn id="43" presetID="22" presetClass="entr" presetSubtype="4"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down)">
                                      <p:cBhvr>
                                        <p:cTn id="45" dur="500"/>
                                        <p:tgtEl>
                                          <p:spTgt spid="1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down)">
                                      <p:cBhvr>
                                        <p:cTn id="50" dur="500"/>
                                        <p:tgtEl>
                                          <p:spTgt spid="93"/>
                                        </p:tgtEl>
                                      </p:cBhvr>
                                    </p:animEffect>
                                  </p:childTnLst>
                                </p:cTn>
                              </p:par>
                              <p:par>
                                <p:cTn id="51" presetID="22" presetClass="entr" presetSubtype="4"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down)">
                                      <p:cBhvr>
                                        <p:cTn id="53" dur="500"/>
                                        <p:tgtEl>
                                          <p:spTgt spid="9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down)">
                                      <p:cBhvr>
                                        <p:cTn id="56" dur="500"/>
                                        <p:tgtEl>
                                          <p:spTgt spid="9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down)">
                                      <p:cBhvr>
                                        <p:cTn id="59" dur="500"/>
                                        <p:tgtEl>
                                          <p:spTgt spid="68"/>
                                        </p:tgtEl>
                                      </p:cBhvr>
                                    </p:animEffect>
                                  </p:childTnLst>
                                </p:cTn>
                              </p:par>
                              <p:par>
                                <p:cTn id="60" presetID="22" presetClass="entr" presetSubtype="4"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wipe(down)">
                                      <p:cBhvr>
                                        <p:cTn id="84" dur="500"/>
                                        <p:tgtEl>
                                          <p:spTgt spid="62"/>
                                        </p:tgtEl>
                                      </p:cBhvr>
                                    </p:animEffect>
                                  </p:childTnLst>
                                </p:cTn>
                              </p:par>
                              <p:par>
                                <p:cTn id="85" presetID="22" presetClass="entr" presetSubtype="4"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wipe(down)">
                                      <p:cBhvr>
                                        <p:cTn id="90" dur="500"/>
                                        <p:tgtEl>
                                          <p:spTgt spid="81"/>
                                        </p:tgtEl>
                                      </p:cBhvr>
                                    </p:animEffect>
                                  </p:childTnLst>
                                </p:cTn>
                              </p:par>
                              <p:par>
                                <p:cTn id="91" presetID="22" presetClass="entr" presetSubtype="4"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down)">
                                      <p:cBhvr>
                                        <p:cTn id="93" dur="500"/>
                                        <p:tgtEl>
                                          <p:spTgt spid="67"/>
                                        </p:tgtEl>
                                      </p:cBhvr>
                                    </p:animEffect>
                                  </p:childTnLst>
                                </p:cTn>
                              </p:par>
                              <p:par>
                                <p:cTn id="94" presetID="22" presetClass="entr" presetSubtype="4" fill="hold" nodeType="withEffect">
                                  <p:stCondLst>
                                    <p:cond delay="0"/>
                                  </p:stCondLst>
                                  <p:childTnLst>
                                    <p:set>
                                      <p:cBhvr>
                                        <p:cTn id="95" dur="1" fill="hold">
                                          <p:stCondLst>
                                            <p:cond delay="0"/>
                                          </p:stCondLst>
                                        </p:cTn>
                                        <p:tgtEl>
                                          <p:spTgt spid="124"/>
                                        </p:tgtEl>
                                        <p:attrNameLst>
                                          <p:attrName>style.visibility</p:attrName>
                                        </p:attrNameLst>
                                      </p:cBhvr>
                                      <p:to>
                                        <p:strVal val="visible"/>
                                      </p:to>
                                    </p:set>
                                    <p:animEffect transition="in" filter="wipe(down)">
                                      <p:cBhvr>
                                        <p:cTn id="96" dur="500"/>
                                        <p:tgtEl>
                                          <p:spTgt spid="1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22" presetClass="entr" presetSubtype="4"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00"/>
                                        <p:tgtEl>
                                          <p:spTgt spid="51"/>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wipe(down)">
                                      <p:cBhvr>
                                        <p:cTn id="112" dur="500"/>
                                        <p:tgtEl>
                                          <p:spTgt spid="98"/>
                                        </p:tgtEl>
                                      </p:cBhvr>
                                    </p:animEffect>
                                  </p:childTnLst>
                                </p:cTn>
                              </p:par>
                              <p:par>
                                <p:cTn id="113" presetID="22" presetClass="entr" presetSubtype="4"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wipe(down)">
                                      <p:cBhvr>
                                        <p:cTn id="120" dur="500"/>
                                        <p:tgtEl>
                                          <p:spTgt spid="5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animEffect transition="in" filter="wipe(down)">
                                      <p:cBhvr>
                                        <p:cTn id="123" dur="500"/>
                                        <p:tgtEl>
                                          <p:spTgt spid="10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wipe(down)">
                                      <p:cBhvr>
                                        <p:cTn id="128" dur="500"/>
                                        <p:tgtEl>
                                          <p:spTgt spid="5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wipe(down)">
                                      <p:cBhvr>
                                        <p:cTn id="1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81" grpId="0"/>
      <p:bldP spid="153" grpId="0"/>
      <p:bldP spid="105" grpId="0"/>
      <p:bldP spid="93" grpId="0" animBg="1"/>
      <p:bldP spid="97" grpId="0"/>
      <p:bldP spid="121" grpId="0"/>
      <p:bldP spid="122" grpId="0" animBg="1"/>
      <p:bldP spid="68" grpId="0"/>
      <p:bldP spid="27" grpId="0" animBg="1"/>
      <p:bldP spid="98" grpId="0" animBg="1"/>
      <p:bldP spid="101" grpId="0" animBg="1"/>
      <p:bldP spid="50" grpId="0" animBg="1"/>
      <p:bldP spid="62" grpId="0"/>
      <p:bldP spid="76" grpId="0" animBg="1"/>
      <p:bldP spid="83" grpId="0"/>
      <p:bldP spid="85" grpId="0"/>
      <p:bldP spid="51" grpId="0"/>
      <p:bldP spid="52"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6742517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99E591-46B1-4F41-8398-A6A52CB8C0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93A80BA-91B1-ED4D-9047-32EE5EFA3638}"/>
              </a:ext>
            </a:extLst>
          </p:cNvPr>
          <p:cNvSpPr>
            <a:spLocks noGrp="1"/>
          </p:cNvSpPr>
          <p:nvPr>
            <p:ph type="title"/>
          </p:nvPr>
        </p:nvSpPr>
        <p:spPr>
          <a:xfrm>
            <a:off x="1005840" y="-80392"/>
            <a:ext cx="12618720" cy="1188851"/>
          </a:xfrm>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67219540-AEE6-514B-92E4-2C80A4DB68FC}"/>
              </a:ext>
            </a:extLst>
          </p:cNvPr>
          <p:cNvPicPr>
            <a:picLocks noChangeAspect="1"/>
          </p:cNvPicPr>
          <p:nvPr/>
        </p:nvPicPr>
        <p:blipFill>
          <a:blip r:embed="rId2"/>
          <a:stretch>
            <a:fillRect/>
          </a:stretch>
        </p:blipFill>
        <p:spPr>
          <a:xfrm>
            <a:off x="2168416" y="1108459"/>
            <a:ext cx="10549102" cy="6247735"/>
          </a:xfrm>
          <a:prstGeom prst="rect">
            <a:avLst/>
          </a:prstGeom>
        </p:spPr>
      </p:pic>
    </p:spTree>
    <p:extLst>
      <p:ext uri="{BB962C8B-B14F-4D97-AF65-F5344CB8AC3E}">
        <p14:creationId xmlns:p14="http://schemas.microsoft.com/office/powerpoint/2010/main" val="30923207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A44ACF-96F7-D347-AB83-3AC920D4888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646EA8B-6AA4-A34A-A374-B58320E1B7B1}"/>
              </a:ext>
            </a:extLst>
          </p:cNvPr>
          <p:cNvSpPr>
            <a:spLocks noGrp="1"/>
          </p:cNvSpPr>
          <p:nvPr>
            <p:ph type="title"/>
          </p:nvPr>
        </p:nvSpPr>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2320620A-4814-2842-AC00-A18663F969B7}"/>
              </a:ext>
            </a:extLst>
          </p:cNvPr>
          <p:cNvPicPr>
            <a:picLocks noChangeAspect="1"/>
          </p:cNvPicPr>
          <p:nvPr/>
        </p:nvPicPr>
        <p:blipFill>
          <a:blip r:embed="rId2"/>
          <a:stretch>
            <a:fillRect/>
          </a:stretch>
        </p:blipFill>
        <p:spPr>
          <a:xfrm>
            <a:off x="798786" y="1772117"/>
            <a:ext cx="13751250" cy="4996545"/>
          </a:xfrm>
          <a:prstGeom prst="rect">
            <a:avLst/>
          </a:prstGeom>
        </p:spPr>
      </p:pic>
    </p:spTree>
    <p:extLst>
      <p:ext uri="{BB962C8B-B14F-4D97-AF65-F5344CB8AC3E}">
        <p14:creationId xmlns:p14="http://schemas.microsoft.com/office/powerpoint/2010/main" val="304550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8064861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5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692941-8609-A044-B99E-AF6477A3057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A63C1D7-66C3-664A-A9F1-5CBD6FC67BC0}"/>
              </a:ext>
            </a:extLst>
          </p:cNvPr>
          <p:cNvSpPr>
            <a:spLocks noGrp="1"/>
          </p:cNvSpPr>
          <p:nvPr>
            <p:ph type="title"/>
          </p:nvPr>
        </p:nvSpPr>
        <p:spPr/>
        <p:txBody>
          <a:bodyPr/>
          <a:lstStyle/>
          <a:p>
            <a:r>
              <a:rPr lang="en-US" dirty="0"/>
              <a:t>Path based Routing Rule</a:t>
            </a:r>
          </a:p>
        </p:txBody>
      </p:sp>
      <p:pic>
        <p:nvPicPr>
          <p:cNvPr id="5" name="Picture 4">
            <a:extLst>
              <a:ext uri="{FF2B5EF4-FFF2-40B4-BE49-F238E27FC236}">
                <a16:creationId xmlns:a16="http://schemas.microsoft.com/office/drawing/2014/main" id="{64F71F63-4C40-F94E-8CE8-A7D1C4BB7881}"/>
              </a:ext>
            </a:extLst>
          </p:cNvPr>
          <p:cNvPicPr>
            <a:picLocks noChangeAspect="1"/>
          </p:cNvPicPr>
          <p:nvPr/>
        </p:nvPicPr>
        <p:blipFill>
          <a:blip r:embed="rId2"/>
          <a:stretch>
            <a:fillRect/>
          </a:stretch>
        </p:blipFill>
        <p:spPr>
          <a:xfrm>
            <a:off x="696686" y="2065333"/>
            <a:ext cx="13667015" cy="4098933"/>
          </a:xfrm>
          <a:prstGeom prst="rect">
            <a:avLst/>
          </a:prstGeom>
        </p:spPr>
      </p:pic>
    </p:spTree>
    <p:extLst>
      <p:ext uri="{BB962C8B-B14F-4D97-AF65-F5344CB8AC3E}">
        <p14:creationId xmlns:p14="http://schemas.microsoft.com/office/powerpoint/2010/main" val="143607940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BCAE4A-BCA9-2840-A161-E93A963D7F3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88C22E-2776-D645-8A8B-6731690BA873}"/>
              </a:ext>
            </a:extLst>
          </p:cNvPr>
          <p:cNvSpPr>
            <a:spLocks noGrp="1"/>
          </p:cNvSpPr>
          <p:nvPr>
            <p:ph type="title"/>
          </p:nvPr>
        </p:nvSpPr>
        <p:spPr>
          <a:xfrm>
            <a:off x="1005840" y="50243"/>
            <a:ext cx="12618720" cy="706907"/>
          </a:xfrm>
        </p:spPr>
        <p:txBody>
          <a:bodyPr>
            <a:normAutofit fontScale="90000"/>
          </a:bodyPr>
          <a:lstStyle/>
          <a:p>
            <a:r>
              <a:rPr lang="en-US" dirty="0"/>
              <a:t>Path based Routing Rule</a:t>
            </a:r>
          </a:p>
        </p:txBody>
      </p:sp>
      <p:pic>
        <p:nvPicPr>
          <p:cNvPr id="6" name="Picture 5">
            <a:extLst>
              <a:ext uri="{FF2B5EF4-FFF2-40B4-BE49-F238E27FC236}">
                <a16:creationId xmlns:a16="http://schemas.microsoft.com/office/drawing/2014/main" id="{BB07931A-DAEF-C14F-9DA8-3B29C102FA53}"/>
              </a:ext>
            </a:extLst>
          </p:cNvPr>
          <p:cNvPicPr>
            <a:picLocks noChangeAspect="1"/>
          </p:cNvPicPr>
          <p:nvPr/>
        </p:nvPicPr>
        <p:blipFill>
          <a:blip r:embed="rId2"/>
          <a:stretch>
            <a:fillRect/>
          </a:stretch>
        </p:blipFill>
        <p:spPr>
          <a:xfrm>
            <a:off x="1550693" y="757150"/>
            <a:ext cx="11913045" cy="6705600"/>
          </a:xfrm>
          <a:prstGeom prst="rect">
            <a:avLst/>
          </a:prstGeom>
        </p:spPr>
      </p:pic>
    </p:spTree>
    <p:extLst>
      <p:ext uri="{BB962C8B-B14F-4D97-AF65-F5344CB8AC3E}">
        <p14:creationId xmlns:p14="http://schemas.microsoft.com/office/powerpoint/2010/main" val="30178953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9B06D2-D723-454A-AC18-188912378D8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C7A069-4B2B-C94A-B5A9-C00CDBF1C436}"/>
              </a:ext>
            </a:extLst>
          </p:cNvPr>
          <p:cNvSpPr>
            <a:spLocks noGrp="1"/>
          </p:cNvSpPr>
          <p:nvPr>
            <p:ph type="title"/>
          </p:nvPr>
        </p:nvSpPr>
        <p:spPr/>
        <p:txBody>
          <a:bodyPr/>
          <a:lstStyle/>
          <a:p>
            <a:r>
              <a:rPr lang="en-US" dirty="0"/>
              <a:t>Default Root Context - Redirection</a:t>
            </a:r>
          </a:p>
        </p:txBody>
      </p:sp>
      <p:pic>
        <p:nvPicPr>
          <p:cNvPr id="5" name="Picture 4">
            <a:extLst>
              <a:ext uri="{FF2B5EF4-FFF2-40B4-BE49-F238E27FC236}">
                <a16:creationId xmlns:a16="http://schemas.microsoft.com/office/drawing/2014/main" id="{F1546860-FAEC-9746-81AB-C04505B9696A}"/>
              </a:ext>
            </a:extLst>
          </p:cNvPr>
          <p:cNvPicPr>
            <a:picLocks noChangeAspect="1"/>
          </p:cNvPicPr>
          <p:nvPr/>
        </p:nvPicPr>
        <p:blipFill>
          <a:blip r:embed="rId2"/>
          <a:stretch>
            <a:fillRect/>
          </a:stretch>
        </p:blipFill>
        <p:spPr>
          <a:xfrm>
            <a:off x="683623" y="2899091"/>
            <a:ext cx="13302343" cy="2844153"/>
          </a:xfrm>
          <a:prstGeom prst="rect">
            <a:avLst/>
          </a:prstGeom>
        </p:spPr>
      </p:pic>
    </p:spTree>
    <p:extLst>
      <p:ext uri="{BB962C8B-B14F-4D97-AF65-F5344CB8AC3E}">
        <p14:creationId xmlns:p14="http://schemas.microsoft.com/office/powerpoint/2010/main" val="22108911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168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3291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84000" y="379090"/>
            <a:ext cx="363005" cy="3198627"/>
          </a:xfrm>
          <a:prstGeom prst="bentConnector3">
            <a:avLst>
              <a:gd name="adj1" fmla="val -6297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7CE596-3D39-5845-A0D6-AC389EABBFB2}"/>
              </a:ext>
            </a:extLst>
          </p:cNvPr>
          <p:cNvPicPr>
            <a:picLocks noChangeAspect="1"/>
          </p:cNvPicPr>
          <p:nvPr/>
        </p:nvPicPr>
        <p:blipFill>
          <a:blip r:embed="rId2"/>
          <a:stretch>
            <a:fillRect/>
          </a:stretch>
        </p:blipFill>
        <p:spPr>
          <a:xfrm>
            <a:off x="123608" y="2159907"/>
            <a:ext cx="10131340" cy="4698093"/>
          </a:xfrm>
          <a:prstGeom prst="rect">
            <a:avLst/>
          </a:prstGeom>
        </p:spPr>
      </p:pic>
      <p:sp>
        <p:nvSpPr>
          <p:cNvPr id="11" name="Rounded Rectangle 10">
            <a:extLst>
              <a:ext uri="{FF2B5EF4-FFF2-40B4-BE49-F238E27FC236}">
                <a16:creationId xmlns:a16="http://schemas.microsoft.com/office/drawing/2014/main" id="{5DD97334-8540-DD4F-A303-FA63B8F301F9}"/>
              </a:ext>
            </a:extLst>
          </p:cNvPr>
          <p:cNvSpPr/>
          <p:nvPr/>
        </p:nvSpPr>
        <p:spPr>
          <a:xfrm>
            <a:off x="7955846" y="215990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Multisite Hosting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Graphic 10">
            <a:extLst>
              <a:ext uri="{FF2B5EF4-FFF2-40B4-BE49-F238E27FC236}">
                <a16:creationId xmlns:a16="http://schemas.microsoft.com/office/drawing/2014/main" id="{50A973D1-EA2E-A443-A802-D0E85E763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2" name="TextBox 11">
            <a:extLst>
              <a:ext uri="{FF2B5EF4-FFF2-40B4-BE49-F238E27FC236}">
                <a16:creationId xmlns:a16="http://schemas.microsoft.com/office/drawing/2014/main" id="{0434AD19-DFC3-A14E-8639-A0ABC660678E}"/>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3" name="TextBox 12">
            <a:extLst>
              <a:ext uri="{FF2B5EF4-FFF2-40B4-BE49-F238E27FC236}">
                <a16:creationId xmlns:a16="http://schemas.microsoft.com/office/drawing/2014/main" id="{00C88242-39DD-7A44-8D78-E5647C9E512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D8BA5053-310A-0541-9C10-D26F2E27CF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C0F7816A-D09C-C340-8995-C33461031FBD}"/>
              </a:ext>
            </a:extLst>
          </p:cNvPr>
          <p:cNvSpPr/>
          <p:nvPr/>
        </p:nvSpPr>
        <p:spPr>
          <a:xfrm>
            <a:off x="5177443" y="1024775"/>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spTree>
    <p:extLst>
      <p:ext uri="{BB962C8B-B14F-4D97-AF65-F5344CB8AC3E}">
        <p14:creationId xmlns:p14="http://schemas.microsoft.com/office/powerpoint/2010/main" val="7337777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990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par>
                                <p:cTn id="54" presetID="22" presetClass="entr" presetSubtype="4"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down)">
                                      <p:cBhvr>
                                        <p:cTn id="62" dur="500"/>
                                        <p:tgtEl>
                                          <p:spTgt spid="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wipe(down)">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wipe(down)">
                                      <p:cBhvr>
                                        <p:cTn id="92" dur="500"/>
                                        <p:tgtEl>
                                          <p:spTgt spid="62"/>
                                        </p:tgtEl>
                                      </p:cBhvr>
                                    </p:animEffect>
                                  </p:childTnLst>
                                </p:cTn>
                              </p:par>
                              <p:par>
                                <p:cTn id="93" presetID="22" presetClass="entr" presetSubtype="4"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down)">
                                      <p:cBhvr>
                                        <p:cTn id="95" dur="500"/>
                                        <p:tgtEl>
                                          <p:spTgt spid="4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down)">
                                      <p:cBhvr>
                                        <p:cTn id="98" dur="500"/>
                                        <p:tgtEl>
                                          <p:spTgt spid="81"/>
                                        </p:tgtEl>
                                      </p:cBhvr>
                                    </p:animEffect>
                                  </p:childTnLst>
                                </p:cTn>
                              </p:par>
                              <p:par>
                                <p:cTn id="99" presetID="22" presetClass="entr" presetSubtype="4"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ipe(down)">
                                      <p:cBhvr>
                                        <p:cTn id="101" dur="500"/>
                                        <p:tgtEl>
                                          <p:spTgt spid="67"/>
                                        </p:tgtEl>
                                      </p:cBhvr>
                                    </p:animEffect>
                                  </p:childTnLst>
                                </p:cTn>
                              </p:par>
                              <p:par>
                                <p:cTn id="102" presetID="22" presetClass="entr" presetSubtype="4"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wipe(down)">
                                      <p:cBhvr>
                                        <p:cTn id="104" dur="500"/>
                                        <p:tgtEl>
                                          <p:spTgt spid="12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down)">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27" grpId="0" animBg="1"/>
      <p:bldP spid="98" grpId="0" animBg="1"/>
      <p:bldP spid="62" grpId="0"/>
      <p:bldP spid="5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2481369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7635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77618-4823-A041-BC9F-1CA02951DAB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814305-DF6F-0146-B731-8B26169AF8FA}"/>
              </a:ext>
            </a:extLst>
          </p:cNvPr>
          <p:cNvSpPr>
            <a:spLocks noGrp="1"/>
          </p:cNvSpPr>
          <p:nvPr>
            <p:ph type="title"/>
          </p:nvPr>
        </p:nvSpPr>
        <p:spPr>
          <a:xfrm>
            <a:off x="101488" y="1339607"/>
            <a:ext cx="4216400" cy="1188851"/>
          </a:xfrm>
        </p:spPr>
        <p:txBody>
          <a:bodyPr>
            <a:normAutofit fontScale="90000"/>
          </a:bodyPr>
          <a:lstStyle/>
          <a:p>
            <a:r>
              <a:rPr lang="en-US" dirty="0"/>
              <a:t>Azure</a:t>
            </a:r>
            <a:br>
              <a:rPr lang="en-US" dirty="0"/>
            </a:br>
            <a:r>
              <a:rPr lang="en-US" dirty="0"/>
              <a:t>Application Gateway</a:t>
            </a:r>
            <a:br>
              <a:rPr lang="en-US" dirty="0"/>
            </a:br>
            <a:r>
              <a:rPr lang="en-US" dirty="0"/>
              <a:t>Multisite</a:t>
            </a:r>
            <a:br>
              <a:rPr lang="en-US" dirty="0"/>
            </a:br>
            <a:r>
              <a:rPr lang="en-US" dirty="0"/>
              <a:t>Hosting</a:t>
            </a:r>
          </a:p>
        </p:txBody>
      </p:sp>
      <p:pic>
        <p:nvPicPr>
          <p:cNvPr id="5" name="Picture 4">
            <a:extLst>
              <a:ext uri="{FF2B5EF4-FFF2-40B4-BE49-F238E27FC236}">
                <a16:creationId xmlns:a16="http://schemas.microsoft.com/office/drawing/2014/main" id="{F8EB2018-67D8-F746-9AA4-3CBDAA49E841}"/>
              </a:ext>
            </a:extLst>
          </p:cNvPr>
          <p:cNvPicPr>
            <a:picLocks noChangeAspect="1"/>
          </p:cNvPicPr>
          <p:nvPr/>
        </p:nvPicPr>
        <p:blipFill>
          <a:blip r:embed="rId2"/>
          <a:stretch>
            <a:fillRect/>
          </a:stretch>
        </p:blipFill>
        <p:spPr>
          <a:xfrm>
            <a:off x="3846830" y="909523"/>
            <a:ext cx="10550002" cy="6410553"/>
          </a:xfrm>
          <a:prstGeom prst="rect">
            <a:avLst/>
          </a:prstGeom>
        </p:spPr>
      </p:pic>
    </p:spTree>
    <p:extLst>
      <p:ext uri="{BB962C8B-B14F-4D97-AF65-F5344CB8AC3E}">
        <p14:creationId xmlns:p14="http://schemas.microsoft.com/office/powerpoint/2010/main" val="18745791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926141-B757-3A45-ABBA-6E7A8215315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CB9DFA6-5B7B-244A-8351-30EFBFD45B84}"/>
              </a:ext>
            </a:extLst>
          </p:cNvPr>
          <p:cNvSpPr>
            <a:spLocks noGrp="1"/>
          </p:cNvSpPr>
          <p:nvPr>
            <p:ph type="title"/>
          </p:nvPr>
        </p:nvSpPr>
        <p:spPr>
          <a:xfrm>
            <a:off x="905357" y="28415"/>
            <a:ext cx="12618720" cy="1188851"/>
          </a:xfrm>
        </p:spPr>
        <p:txBody>
          <a:bodyPr/>
          <a:lstStyle/>
          <a:p>
            <a:r>
              <a:rPr lang="en-US" dirty="0"/>
              <a:t>Azure Application Gateway - Listeners</a:t>
            </a:r>
          </a:p>
        </p:txBody>
      </p:sp>
      <p:pic>
        <p:nvPicPr>
          <p:cNvPr id="6" name="Picture 5">
            <a:extLst>
              <a:ext uri="{FF2B5EF4-FFF2-40B4-BE49-F238E27FC236}">
                <a16:creationId xmlns:a16="http://schemas.microsoft.com/office/drawing/2014/main" id="{26359486-8739-AC49-9CE4-4DA267EB244F}"/>
              </a:ext>
            </a:extLst>
          </p:cNvPr>
          <p:cNvPicPr>
            <a:picLocks noChangeAspect="1"/>
          </p:cNvPicPr>
          <p:nvPr/>
        </p:nvPicPr>
        <p:blipFill>
          <a:blip r:embed="rId2"/>
          <a:stretch>
            <a:fillRect/>
          </a:stretch>
        </p:blipFill>
        <p:spPr>
          <a:xfrm>
            <a:off x="664972" y="1461658"/>
            <a:ext cx="13300455" cy="3883345"/>
          </a:xfrm>
          <a:prstGeom prst="rect">
            <a:avLst/>
          </a:prstGeom>
        </p:spPr>
      </p:pic>
    </p:spTree>
    <p:extLst>
      <p:ext uri="{BB962C8B-B14F-4D97-AF65-F5344CB8AC3E}">
        <p14:creationId xmlns:p14="http://schemas.microsoft.com/office/powerpoint/2010/main" val="381288559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79F52F-FAE8-D446-B5DB-AA0095FC0F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6F1CCAC-E560-094B-A9B4-7E61AAD39F22}"/>
              </a:ext>
            </a:extLst>
          </p:cNvPr>
          <p:cNvSpPr>
            <a:spLocks noGrp="1"/>
          </p:cNvSpPr>
          <p:nvPr>
            <p:ph type="title"/>
          </p:nvPr>
        </p:nvSpPr>
        <p:spPr>
          <a:xfrm>
            <a:off x="5268685" y="2667665"/>
            <a:ext cx="4365171" cy="1188851"/>
          </a:xfrm>
        </p:spPr>
        <p:txBody>
          <a:bodyPr>
            <a:normAutofit fontScale="90000"/>
          </a:bodyPr>
          <a:lstStyle/>
          <a:p>
            <a:r>
              <a:rPr lang="en-US" dirty="0"/>
              <a:t>Azure Application Gateway  </a:t>
            </a:r>
            <a:r>
              <a:rPr lang="en-US" dirty="0">
                <a:solidFill>
                  <a:srgbClr val="389954"/>
                </a:solidFill>
              </a:rPr>
              <a:t>Listeners</a:t>
            </a:r>
          </a:p>
        </p:txBody>
      </p:sp>
      <p:pic>
        <p:nvPicPr>
          <p:cNvPr id="5" name="Picture 4">
            <a:extLst>
              <a:ext uri="{FF2B5EF4-FFF2-40B4-BE49-F238E27FC236}">
                <a16:creationId xmlns:a16="http://schemas.microsoft.com/office/drawing/2014/main" id="{71A0F37E-4BD2-1348-BEC7-1FB30CCFA72E}"/>
              </a:ext>
            </a:extLst>
          </p:cNvPr>
          <p:cNvPicPr>
            <a:picLocks noChangeAspect="1"/>
          </p:cNvPicPr>
          <p:nvPr/>
        </p:nvPicPr>
        <p:blipFill>
          <a:blip r:embed="rId2"/>
          <a:stretch>
            <a:fillRect/>
          </a:stretch>
        </p:blipFill>
        <p:spPr>
          <a:xfrm>
            <a:off x="637807" y="272807"/>
            <a:ext cx="4151907" cy="6610628"/>
          </a:xfrm>
          <a:prstGeom prst="rect">
            <a:avLst/>
          </a:prstGeom>
          <a:ln w="41275">
            <a:solidFill>
              <a:srgbClr val="138CC4"/>
            </a:solidFill>
          </a:ln>
        </p:spPr>
      </p:pic>
      <p:pic>
        <p:nvPicPr>
          <p:cNvPr id="6" name="Picture 5">
            <a:extLst>
              <a:ext uri="{FF2B5EF4-FFF2-40B4-BE49-F238E27FC236}">
                <a16:creationId xmlns:a16="http://schemas.microsoft.com/office/drawing/2014/main" id="{C2F1468C-CD8E-8842-BEBC-3201887BF168}"/>
              </a:ext>
            </a:extLst>
          </p:cNvPr>
          <p:cNvPicPr>
            <a:picLocks noChangeAspect="1"/>
          </p:cNvPicPr>
          <p:nvPr/>
        </p:nvPicPr>
        <p:blipFill>
          <a:blip r:embed="rId3"/>
          <a:stretch>
            <a:fillRect/>
          </a:stretch>
        </p:blipFill>
        <p:spPr>
          <a:xfrm>
            <a:off x="9987502" y="173928"/>
            <a:ext cx="4151907" cy="6808385"/>
          </a:xfrm>
          <a:prstGeom prst="rect">
            <a:avLst/>
          </a:prstGeom>
          <a:ln w="41275">
            <a:solidFill>
              <a:srgbClr val="138CC4"/>
            </a:solidFill>
          </a:ln>
        </p:spPr>
      </p:pic>
    </p:spTree>
    <p:extLst>
      <p:ext uri="{BB962C8B-B14F-4D97-AF65-F5344CB8AC3E}">
        <p14:creationId xmlns:p14="http://schemas.microsoft.com/office/powerpoint/2010/main" val="52271562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6E060-EC13-3342-94CA-4667731BC9C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56845DE-9AC8-AB4B-83D8-47CAEDF906E6}"/>
              </a:ext>
            </a:extLst>
          </p:cNvPr>
          <p:cNvSpPr>
            <a:spLocks noGrp="1"/>
          </p:cNvSpPr>
          <p:nvPr>
            <p:ph type="title"/>
          </p:nvPr>
        </p:nvSpPr>
        <p:spPr>
          <a:xfrm>
            <a:off x="1005840" y="22019"/>
            <a:ext cx="12618720" cy="1188851"/>
          </a:xfrm>
        </p:spPr>
        <p:txBody>
          <a:bodyPr/>
          <a:lstStyle/>
          <a:p>
            <a:r>
              <a:rPr lang="en-US" dirty="0"/>
              <a:t>Azure Application Gateway - Listeners</a:t>
            </a:r>
          </a:p>
        </p:txBody>
      </p:sp>
      <p:pic>
        <p:nvPicPr>
          <p:cNvPr id="5" name="Picture 4">
            <a:extLst>
              <a:ext uri="{FF2B5EF4-FFF2-40B4-BE49-F238E27FC236}">
                <a16:creationId xmlns:a16="http://schemas.microsoft.com/office/drawing/2014/main" id="{637083B4-6AF9-5140-B96F-8295511ED438}"/>
              </a:ext>
            </a:extLst>
          </p:cNvPr>
          <p:cNvPicPr>
            <a:picLocks noChangeAspect="1"/>
          </p:cNvPicPr>
          <p:nvPr/>
        </p:nvPicPr>
        <p:blipFill>
          <a:blip r:embed="rId2"/>
          <a:stretch>
            <a:fillRect/>
          </a:stretch>
        </p:blipFill>
        <p:spPr>
          <a:xfrm>
            <a:off x="2300140" y="1210870"/>
            <a:ext cx="10158402" cy="6201485"/>
          </a:xfrm>
          <a:prstGeom prst="rect">
            <a:avLst/>
          </a:prstGeom>
        </p:spPr>
      </p:pic>
    </p:spTree>
    <p:extLst>
      <p:ext uri="{BB962C8B-B14F-4D97-AF65-F5344CB8AC3E}">
        <p14:creationId xmlns:p14="http://schemas.microsoft.com/office/powerpoint/2010/main" val="24569425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3" name="Picture 2">
            <a:extLst>
              <a:ext uri="{FF2B5EF4-FFF2-40B4-BE49-F238E27FC236}">
                <a16:creationId xmlns:a16="http://schemas.microsoft.com/office/drawing/2014/main" id="{13216A49-5D55-A843-B581-FE7BD56E2229}"/>
              </a:ext>
            </a:extLst>
          </p:cNvPr>
          <p:cNvPicPr>
            <a:picLocks noChangeAspect="1"/>
          </p:cNvPicPr>
          <p:nvPr/>
        </p:nvPicPr>
        <p:blipFill>
          <a:blip r:embed="rId2"/>
          <a:stretch>
            <a:fillRect/>
          </a:stretch>
        </p:blipFill>
        <p:spPr>
          <a:xfrm>
            <a:off x="7640320" y="2004695"/>
            <a:ext cx="5809424" cy="3949700"/>
          </a:xfrm>
          <a:prstGeom prst="rect">
            <a:avLst/>
          </a:prstGeom>
        </p:spPr>
      </p:pic>
      <p:pic>
        <p:nvPicPr>
          <p:cNvPr id="7" name="Picture 6">
            <a:extLst>
              <a:ext uri="{FF2B5EF4-FFF2-40B4-BE49-F238E27FC236}">
                <a16:creationId xmlns:a16="http://schemas.microsoft.com/office/drawing/2014/main" id="{7F5EE447-FE99-D548-B727-E2841109077F}"/>
              </a:ext>
            </a:extLst>
          </p:cNvPr>
          <p:cNvPicPr>
            <a:picLocks noChangeAspect="1"/>
          </p:cNvPicPr>
          <p:nvPr/>
        </p:nvPicPr>
        <p:blipFill>
          <a:blip r:embed="rId3"/>
          <a:stretch>
            <a:fillRect/>
          </a:stretch>
        </p:blipFill>
        <p:spPr>
          <a:xfrm>
            <a:off x="725171" y="1952625"/>
            <a:ext cx="5711850" cy="4072255"/>
          </a:xfrm>
          <a:prstGeom prst="rect">
            <a:avLst/>
          </a:prstGeom>
        </p:spPr>
      </p:pic>
      <p:cxnSp>
        <p:nvCxnSpPr>
          <p:cNvPr id="6" name="Straight Connector 5">
            <a:extLst>
              <a:ext uri="{FF2B5EF4-FFF2-40B4-BE49-F238E27FC236}">
                <a16:creationId xmlns:a16="http://schemas.microsoft.com/office/drawing/2014/main" id="{9871C94B-A106-784D-B5E9-1F41D4BFC69E}"/>
              </a:ext>
            </a:extLst>
          </p:cNvPr>
          <p:cNvCxnSpPr/>
          <p:nvPr/>
        </p:nvCxnSpPr>
        <p:spPr>
          <a:xfrm>
            <a:off x="7064829" y="1681842"/>
            <a:ext cx="0" cy="486591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7773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B3C30478-6A93-FA41-A65C-16464C1766B2}"/>
              </a:ext>
            </a:extLst>
          </p:cNvPr>
          <p:cNvPicPr>
            <a:picLocks noChangeAspect="1"/>
          </p:cNvPicPr>
          <p:nvPr/>
        </p:nvPicPr>
        <p:blipFill>
          <a:blip r:embed="rId2"/>
          <a:stretch>
            <a:fillRect/>
          </a:stretch>
        </p:blipFill>
        <p:spPr>
          <a:xfrm>
            <a:off x="315840" y="1831963"/>
            <a:ext cx="6999360" cy="5175997"/>
          </a:xfrm>
          <a:prstGeom prst="rect">
            <a:avLst/>
          </a:prstGeom>
        </p:spPr>
      </p:pic>
      <p:pic>
        <p:nvPicPr>
          <p:cNvPr id="6" name="Picture 5">
            <a:extLst>
              <a:ext uri="{FF2B5EF4-FFF2-40B4-BE49-F238E27FC236}">
                <a16:creationId xmlns:a16="http://schemas.microsoft.com/office/drawing/2014/main" id="{F6EE4662-1BC0-DC46-AFF9-12F5EC002A94}"/>
              </a:ext>
            </a:extLst>
          </p:cNvPr>
          <p:cNvPicPr>
            <a:picLocks noChangeAspect="1"/>
          </p:cNvPicPr>
          <p:nvPr/>
        </p:nvPicPr>
        <p:blipFill>
          <a:blip r:embed="rId3"/>
          <a:stretch>
            <a:fillRect/>
          </a:stretch>
        </p:blipFill>
        <p:spPr>
          <a:xfrm>
            <a:off x="7741529" y="1831963"/>
            <a:ext cx="6725099" cy="5060377"/>
          </a:xfrm>
          <a:prstGeom prst="rect">
            <a:avLst/>
          </a:prstGeom>
        </p:spPr>
      </p:pic>
      <p:cxnSp>
        <p:nvCxnSpPr>
          <p:cNvPr id="7" name="Straight Connector 6">
            <a:extLst>
              <a:ext uri="{FF2B5EF4-FFF2-40B4-BE49-F238E27FC236}">
                <a16:creationId xmlns:a16="http://schemas.microsoft.com/office/drawing/2014/main" id="{87E79884-3951-C54F-AFDE-3783710E2A3E}"/>
              </a:ext>
            </a:extLst>
          </p:cNvPr>
          <p:cNvCxnSpPr>
            <a:cxnSpLocks/>
          </p:cNvCxnSpPr>
          <p:nvPr/>
        </p:nvCxnSpPr>
        <p:spPr>
          <a:xfrm>
            <a:off x="7697987" y="1461658"/>
            <a:ext cx="0" cy="5646713"/>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5253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DBE6F-6925-1849-A737-DEFF8E1C378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3152109-0526-344B-8447-64E2CCE6B77F}"/>
              </a:ext>
            </a:extLst>
          </p:cNvPr>
          <p:cNvSpPr>
            <a:spLocks noGrp="1"/>
          </p:cNvSpPr>
          <p:nvPr>
            <p:ph type="title"/>
          </p:nvPr>
        </p:nvSpPr>
        <p:spPr>
          <a:xfrm>
            <a:off x="1005840" y="-151735"/>
            <a:ext cx="12618720" cy="1188851"/>
          </a:xfrm>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4F78BA35-18D6-2841-8BDD-3F81214A0FD7}"/>
              </a:ext>
            </a:extLst>
          </p:cNvPr>
          <p:cNvPicPr>
            <a:picLocks noChangeAspect="1"/>
          </p:cNvPicPr>
          <p:nvPr/>
        </p:nvPicPr>
        <p:blipFill>
          <a:blip r:embed="rId2"/>
          <a:stretch>
            <a:fillRect/>
          </a:stretch>
        </p:blipFill>
        <p:spPr>
          <a:xfrm>
            <a:off x="1748687" y="867232"/>
            <a:ext cx="11133026" cy="6661639"/>
          </a:xfrm>
          <a:prstGeom prst="rect">
            <a:avLst/>
          </a:prstGeom>
        </p:spPr>
      </p:pic>
    </p:spTree>
    <p:extLst>
      <p:ext uri="{BB962C8B-B14F-4D97-AF65-F5344CB8AC3E}">
        <p14:creationId xmlns:p14="http://schemas.microsoft.com/office/powerpoint/2010/main" val="37487876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C69700-367F-6446-999D-9D1EF148377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A7676C-3504-C046-A2D9-764C8078BFB9}"/>
              </a:ext>
            </a:extLst>
          </p:cNvPr>
          <p:cNvSpPr>
            <a:spLocks noGrp="1"/>
          </p:cNvSpPr>
          <p:nvPr>
            <p:ph type="title"/>
          </p:nvPr>
        </p:nvSpPr>
        <p:spPr/>
        <p:txBody>
          <a:bodyPr/>
          <a:lstStyle/>
          <a:p>
            <a:r>
              <a:rPr lang="en-US" dirty="0"/>
              <a:t>Azure Application Gateway – Health Probes</a:t>
            </a:r>
          </a:p>
        </p:txBody>
      </p:sp>
      <p:pic>
        <p:nvPicPr>
          <p:cNvPr id="5" name="Picture 4">
            <a:extLst>
              <a:ext uri="{FF2B5EF4-FFF2-40B4-BE49-F238E27FC236}">
                <a16:creationId xmlns:a16="http://schemas.microsoft.com/office/drawing/2014/main" id="{14F89A74-6CAE-1843-B8FD-2BB8F9B21C85}"/>
              </a:ext>
            </a:extLst>
          </p:cNvPr>
          <p:cNvPicPr>
            <a:picLocks noChangeAspect="1"/>
          </p:cNvPicPr>
          <p:nvPr/>
        </p:nvPicPr>
        <p:blipFill>
          <a:blip r:embed="rId2"/>
          <a:stretch>
            <a:fillRect/>
          </a:stretch>
        </p:blipFill>
        <p:spPr>
          <a:xfrm>
            <a:off x="371789" y="2055076"/>
            <a:ext cx="13677725" cy="3531807"/>
          </a:xfrm>
          <a:prstGeom prst="rect">
            <a:avLst/>
          </a:prstGeom>
        </p:spPr>
      </p:pic>
    </p:spTree>
    <p:extLst>
      <p:ext uri="{BB962C8B-B14F-4D97-AF65-F5344CB8AC3E}">
        <p14:creationId xmlns:p14="http://schemas.microsoft.com/office/powerpoint/2010/main" val="30168232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0A3AD-DF75-AF4C-ADA1-36FC507E379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24BAF54-D0E0-2944-BDCD-291ECE49E693}"/>
              </a:ext>
            </a:extLst>
          </p:cNvPr>
          <p:cNvSpPr>
            <a:spLocks noGrp="1"/>
          </p:cNvSpPr>
          <p:nvPr>
            <p:ph type="title"/>
          </p:nvPr>
        </p:nvSpPr>
        <p:spPr/>
        <p:txBody>
          <a:bodyPr/>
          <a:lstStyle/>
          <a:p>
            <a:r>
              <a:rPr lang="en-US" dirty="0"/>
              <a:t>VMSS Topology App1 and App2</a:t>
            </a:r>
          </a:p>
        </p:txBody>
      </p:sp>
      <p:pic>
        <p:nvPicPr>
          <p:cNvPr id="5" name="Picture 4">
            <a:extLst>
              <a:ext uri="{FF2B5EF4-FFF2-40B4-BE49-F238E27FC236}">
                <a16:creationId xmlns:a16="http://schemas.microsoft.com/office/drawing/2014/main" id="{C5FAA4CB-B212-4C49-9A49-F55190DF89EB}"/>
              </a:ext>
            </a:extLst>
          </p:cNvPr>
          <p:cNvPicPr>
            <a:picLocks noChangeAspect="1"/>
          </p:cNvPicPr>
          <p:nvPr/>
        </p:nvPicPr>
        <p:blipFill>
          <a:blip r:embed="rId2"/>
          <a:stretch>
            <a:fillRect/>
          </a:stretch>
        </p:blipFill>
        <p:spPr>
          <a:xfrm>
            <a:off x="442127" y="1465958"/>
            <a:ext cx="13434646" cy="4820855"/>
          </a:xfrm>
          <a:prstGeom prst="rect">
            <a:avLst/>
          </a:prstGeom>
        </p:spPr>
      </p:pic>
    </p:spTree>
    <p:extLst>
      <p:ext uri="{BB962C8B-B14F-4D97-AF65-F5344CB8AC3E}">
        <p14:creationId xmlns:p14="http://schemas.microsoft.com/office/powerpoint/2010/main" val="39492291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97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15238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8191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93020" y="504703"/>
            <a:ext cx="679598" cy="3263995"/>
          </a:xfrm>
          <a:prstGeom prst="bentConnector3">
            <a:avLst>
              <a:gd name="adj1" fmla="val -3363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D3C048-9B17-9142-8EBD-6F5A68548A1C}"/>
              </a:ext>
            </a:extLst>
          </p:cNvPr>
          <p:cNvPicPr>
            <a:picLocks noChangeAspect="1"/>
          </p:cNvPicPr>
          <p:nvPr/>
        </p:nvPicPr>
        <p:blipFill>
          <a:blip r:embed="rId2"/>
          <a:stretch>
            <a:fillRect/>
          </a:stretch>
        </p:blipFill>
        <p:spPr>
          <a:xfrm>
            <a:off x="270329" y="2476500"/>
            <a:ext cx="9935436" cy="3282043"/>
          </a:xfrm>
          <a:prstGeom prst="rect">
            <a:avLst/>
          </a:prstGeom>
        </p:spPr>
      </p:pic>
      <p:sp>
        <p:nvSpPr>
          <p:cNvPr id="10" name="Rounded Rectangle 9">
            <a:extLst>
              <a:ext uri="{FF2B5EF4-FFF2-40B4-BE49-F238E27FC236}">
                <a16:creationId xmlns:a16="http://schemas.microsoft.com/office/drawing/2014/main" id="{697ABCFC-1640-264F-A24F-CA9C30983E56}"/>
              </a:ext>
            </a:extLst>
          </p:cNvPr>
          <p:cNvSpPr/>
          <p:nvPr/>
        </p:nvSpPr>
        <p:spPr>
          <a:xfrm>
            <a:off x="7890478" y="2476500"/>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Http to Https Redirect</a:t>
            </a:r>
          </a:p>
          <a:p>
            <a:pPr marL="0" indent="0" algn="ctr">
              <a:buNone/>
            </a:pPr>
            <a:r>
              <a:rPr lang="en-US" sz="5000" b="1" dirty="0">
                <a:solidFill>
                  <a:srgbClr val="0070C0"/>
                </a:solidFill>
              </a:rPr>
              <a:t>Error Pages 502 and 403</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CD2ED485-E02F-A842-A64D-A8E98D85FC77}"/>
              </a:ext>
            </a:extLst>
          </p:cNvPr>
          <p:cNvSpPr/>
          <p:nvPr/>
        </p:nvSpPr>
        <p:spPr>
          <a:xfrm>
            <a:off x="5188865" y="105202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pic>
        <p:nvPicPr>
          <p:cNvPr id="12" name="Graphic 11">
            <a:extLst>
              <a:ext uri="{FF2B5EF4-FFF2-40B4-BE49-F238E27FC236}">
                <a16:creationId xmlns:a16="http://schemas.microsoft.com/office/drawing/2014/main" id="{FA7E157D-0709-5847-9F21-88444737CD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AB20EE4-871B-2042-A7C3-5FC6771D19D8}"/>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070830B1-63BF-3449-A5FF-57FFCF5A2600}"/>
              </a:ext>
            </a:extLst>
          </p:cNvPr>
          <p:cNvSpPr txBox="1"/>
          <p:nvPr/>
        </p:nvSpPr>
        <p:spPr>
          <a:xfrm>
            <a:off x="12998806" y="175443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B133078C-BC29-A644-9168-F5E74B4265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8613" y="62085"/>
            <a:ext cx="1489657" cy="1489657"/>
          </a:xfrm>
          <a:prstGeom prst="rect">
            <a:avLst/>
          </a:prstGeom>
        </p:spPr>
      </p:pic>
    </p:spTree>
    <p:extLst>
      <p:ext uri="{BB962C8B-B14F-4D97-AF65-F5344CB8AC3E}">
        <p14:creationId xmlns:p14="http://schemas.microsoft.com/office/powerpoint/2010/main" val="15942327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2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down)">
                                      <p:cBhvr>
                                        <p:cTn id="24" dur="500"/>
                                        <p:tgtEl>
                                          <p:spTgt spid="105"/>
                                        </p:tgtEl>
                                      </p:cBhvr>
                                    </p:animEffect>
                                  </p:childTnLst>
                                </p:cTn>
                              </p:par>
                              <p:par>
                                <p:cTn id="25" presetID="22" presetClass="entr" presetSubtype="4"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down)">
                                      <p:cBhvr>
                                        <p:cTn id="27" dur="500"/>
                                        <p:tgtEl>
                                          <p:spTgt spid="9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500"/>
                                        <p:tgtEl>
                                          <p:spTgt spid="93"/>
                                        </p:tgtEl>
                                      </p:cBhvr>
                                    </p:animEffect>
                                  </p:childTnLst>
                                </p:cTn>
                              </p:par>
                              <p:par>
                                <p:cTn id="34" presetID="22" presetClass="entr" presetSubtype="4"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down)">
                                      <p:cBhvr>
                                        <p:cTn id="64" dur="500"/>
                                        <p:tgtEl>
                                          <p:spTgt spid="122"/>
                                        </p:tgtEl>
                                      </p:cBhvr>
                                    </p:animEffect>
                                  </p:childTnLst>
                                </p:cTn>
                              </p:par>
                              <p:par>
                                <p:cTn id="65" presetID="22" presetClass="entr" presetSubtype="4"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500"/>
                                        <p:tgtEl>
                                          <p:spTgt spid="1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down)">
                                      <p:cBhvr>
                                        <p:cTn id="70" dur="500"/>
                                        <p:tgtEl>
                                          <p:spTgt spid="121"/>
                                        </p:tgtEl>
                                      </p:cBhvr>
                                    </p:animEffect>
                                  </p:childTnLst>
                                </p:cTn>
                              </p:par>
                              <p:par>
                                <p:cTn id="71" presetID="22" presetClass="entr" presetSubtype="4"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down)">
                                      <p:cBhvr>
                                        <p:cTn id="73" dur="500"/>
                                        <p:tgtEl>
                                          <p:spTgt spid="15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wipe(down)">
                                      <p:cBhvr>
                                        <p:cTn id="76" dur="500"/>
                                        <p:tgtEl>
                                          <p:spTgt spid="15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down)">
                                      <p:cBhvr>
                                        <p:cTn id="96" dur="500"/>
                                        <p:tgtEl>
                                          <p:spTgt spid="53"/>
                                        </p:tgtEl>
                                      </p:cBhvr>
                                    </p:animEffect>
                                  </p:childTnLst>
                                </p:cTn>
                              </p:par>
                              <p:par>
                                <p:cTn id="97" presetID="2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down)">
                                      <p:cBhvr>
                                        <p:cTn id="102" dur="500"/>
                                        <p:tgtEl>
                                          <p:spTgt spid="57"/>
                                        </p:tgtEl>
                                      </p:cBhvr>
                                    </p:animEffect>
                                  </p:childTnLst>
                                </p:cTn>
                              </p:par>
                              <p:par>
                                <p:cTn id="103" presetID="22" presetClass="entr" presetSubtype="4"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00"/>
                                        <p:tgtEl>
                                          <p:spTgt spid="14"/>
                                        </p:tgtEl>
                                      </p:cBhvr>
                                    </p:animEffect>
                                  </p:childTnLst>
                                </p:cTn>
                              </p:par>
                              <p:par>
                                <p:cTn id="106" presetID="22" presetClass="entr" presetSubtype="4"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down)">
                                      <p:cBhvr>
                                        <p:cTn id="108" dur="500"/>
                                        <p:tgtEl>
                                          <p:spTgt spid="5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down)">
                                      <p:cBhvr>
                                        <p:cTn id="111" dur="500"/>
                                        <p:tgtEl>
                                          <p:spTgt spid="6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wipe(down)">
                                      <p:cBhvr>
                                        <p:cTn id="114" dur="500"/>
                                        <p:tgtEl>
                                          <p:spTgt spid="58"/>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down)">
                                      <p:cBhvr>
                                        <p:cTn id="122" dur="500"/>
                                        <p:tgtEl>
                                          <p:spTgt spid="4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wipe(down)">
                                      <p:cBhvr>
                                        <p:cTn id="125" dur="500"/>
                                        <p:tgtEl>
                                          <p:spTgt spid="8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down)">
                                      <p:cBhvr>
                                        <p:cTn id="128" dur="500"/>
                                        <p:tgtEl>
                                          <p:spTgt spid="70"/>
                                        </p:tgtEl>
                                      </p:cBhvr>
                                    </p:animEffect>
                                  </p:childTnLst>
                                </p:cTn>
                              </p:par>
                              <p:par>
                                <p:cTn id="129" presetID="22" presetClass="entr" presetSubtype="4"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down)">
                                      <p:cBhvr>
                                        <p:cTn id="131" dur="500"/>
                                        <p:tgtEl>
                                          <p:spTgt spid="67"/>
                                        </p:tgtEl>
                                      </p:cBhvr>
                                    </p:animEffect>
                                  </p:childTnLst>
                                </p:cTn>
                              </p:par>
                              <p:par>
                                <p:cTn id="132" presetID="22" presetClass="entr" presetSubtype="4" fill="hold"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wipe(down)">
                                      <p:cBhvr>
                                        <p:cTn id="134" dur="500"/>
                                        <p:tgtEl>
                                          <p:spTgt spid="12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1424443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51521-FE0A-A04D-AE50-935ADE3F70E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9EEA561-B75C-4E4A-B397-559B76B63413}"/>
              </a:ext>
            </a:extLst>
          </p:cNvPr>
          <p:cNvSpPr>
            <a:spLocks noGrp="1"/>
          </p:cNvSpPr>
          <p:nvPr>
            <p:ph type="title"/>
          </p:nvPr>
        </p:nvSpPr>
        <p:spPr/>
        <p:txBody>
          <a:bodyPr/>
          <a:lstStyle/>
          <a:p>
            <a:r>
              <a:rPr lang="en-US" dirty="0"/>
              <a:t>Azure Application Gateway – SSL</a:t>
            </a:r>
          </a:p>
        </p:txBody>
      </p:sp>
      <p:pic>
        <p:nvPicPr>
          <p:cNvPr id="5" name="Picture 4">
            <a:extLst>
              <a:ext uri="{FF2B5EF4-FFF2-40B4-BE49-F238E27FC236}">
                <a16:creationId xmlns:a16="http://schemas.microsoft.com/office/drawing/2014/main" id="{8BCA765F-B76C-E54A-BE41-3445C8AD914B}"/>
              </a:ext>
            </a:extLst>
          </p:cNvPr>
          <p:cNvPicPr>
            <a:picLocks noChangeAspect="1"/>
          </p:cNvPicPr>
          <p:nvPr/>
        </p:nvPicPr>
        <p:blipFill>
          <a:blip r:embed="rId2"/>
          <a:stretch>
            <a:fillRect/>
          </a:stretch>
        </p:blipFill>
        <p:spPr>
          <a:xfrm>
            <a:off x="356235" y="1934210"/>
            <a:ext cx="13917930" cy="4705883"/>
          </a:xfrm>
          <a:prstGeom prst="rect">
            <a:avLst/>
          </a:prstGeom>
        </p:spPr>
      </p:pic>
    </p:spTree>
    <p:extLst>
      <p:ext uri="{BB962C8B-B14F-4D97-AF65-F5344CB8AC3E}">
        <p14:creationId xmlns:p14="http://schemas.microsoft.com/office/powerpoint/2010/main" val="33908082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5B0E7F-8614-0644-85F1-1B8172B7F52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B9395A-8C33-3D4A-9AB8-6709F2D01757}"/>
              </a:ext>
            </a:extLst>
          </p:cNvPr>
          <p:cNvSpPr>
            <a:spLocks noGrp="1"/>
          </p:cNvSpPr>
          <p:nvPr>
            <p:ph type="title"/>
          </p:nvPr>
        </p:nvSpPr>
        <p:spPr>
          <a:xfrm>
            <a:off x="1005840" y="151179"/>
            <a:ext cx="12618720" cy="1188851"/>
          </a:xfrm>
        </p:spPr>
        <p:txBody>
          <a:bodyPr/>
          <a:lstStyle/>
          <a:p>
            <a:r>
              <a:rPr lang="en-US" dirty="0"/>
              <a:t>VMSS Topology</a:t>
            </a:r>
          </a:p>
        </p:txBody>
      </p:sp>
      <p:pic>
        <p:nvPicPr>
          <p:cNvPr id="5" name="Picture 4">
            <a:extLst>
              <a:ext uri="{FF2B5EF4-FFF2-40B4-BE49-F238E27FC236}">
                <a16:creationId xmlns:a16="http://schemas.microsoft.com/office/drawing/2014/main" id="{FD94280F-970C-C246-95D8-1D81BF6354FF}"/>
              </a:ext>
            </a:extLst>
          </p:cNvPr>
          <p:cNvPicPr>
            <a:picLocks noChangeAspect="1"/>
          </p:cNvPicPr>
          <p:nvPr/>
        </p:nvPicPr>
        <p:blipFill>
          <a:blip r:embed="rId2"/>
          <a:stretch>
            <a:fillRect/>
          </a:stretch>
        </p:blipFill>
        <p:spPr>
          <a:xfrm>
            <a:off x="1005840" y="1122942"/>
            <a:ext cx="12618720" cy="5983715"/>
          </a:xfrm>
          <a:prstGeom prst="rect">
            <a:avLst/>
          </a:prstGeom>
        </p:spPr>
      </p:pic>
    </p:spTree>
    <p:extLst>
      <p:ext uri="{BB962C8B-B14F-4D97-AF65-F5344CB8AC3E}">
        <p14:creationId xmlns:p14="http://schemas.microsoft.com/office/powerpoint/2010/main" val="30087797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FDDDF8-4B5D-2C46-9EE2-3AFB853177D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523C95E-D212-8A4A-90EE-0A9CA0D4C5DF}"/>
              </a:ext>
            </a:extLst>
          </p:cNvPr>
          <p:cNvSpPr>
            <a:spLocks noGrp="1"/>
          </p:cNvSpPr>
          <p:nvPr>
            <p:ph type="title"/>
          </p:nvPr>
        </p:nvSpPr>
        <p:spPr>
          <a:xfrm>
            <a:off x="262262" y="453677"/>
            <a:ext cx="5786846" cy="1188851"/>
          </a:xfrm>
        </p:spPr>
        <p:txBody>
          <a:bodyPr>
            <a:normAutofit fontScale="90000"/>
          </a:bodyPr>
          <a:lstStyle/>
          <a:p>
            <a:r>
              <a:rPr lang="en-US" dirty="0"/>
              <a:t>HTTPS Listener</a:t>
            </a:r>
            <a:br>
              <a:rPr lang="en-US" dirty="0"/>
            </a:br>
            <a:r>
              <a:rPr lang="en-US" dirty="0"/>
              <a:t>Error Pages</a:t>
            </a:r>
          </a:p>
        </p:txBody>
      </p:sp>
      <p:pic>
        <p:nvPicPr>
          <p:cNvPr id="5" name="Picture 4">
            <a:extLst>
              <a:ext uri="{FF2B5EF4-FFF2-40B4-BE49-F238E27FC236}">
                <a16:creationId xmlns:a16="http://schemas.microsoft.com/office/drawing/2014/main" id="{3F8541A3-9CFC-4441-A427-A73A151BD32F}"/>
              </a:ext>
            </a:extLst>
          </p:cNvPr>
          <p:cNvPicPr>
            <a:picLocks noChangeAspect="1"/>
          </p:cNvPicPr>
          <p:nvPr/>
        </p:nvPicPr>
        <p:blipFill>
          <a:blip r:embed="rId2"/>
          <a:stretch>
            <a:fillRect/>
          </a:stretch>
        </p:blipFill>
        <p:spPr>
          <a:xfrm>
            <a:off x="6304485" y="150726"/>
            <a:ext cx="7705623" cy="7194619"/>
          </a:xfrm>
          <a:prstGeom prst="rect">
            <a:avLst/>
          </a:prstGeom>
        </p:spPr>
      </p:pic>
      <p:sp>
        <p:nvSpPr>
          <p:cNvPr id="3" name="Rounded Rectangle 2">
            <a:extLst>
              <a:ext uri="{FF2B5EF4-FFF2-40B4-BE49-F238E27FC236}">
                <a16:creationId xmlns:a16="http://schemas.microsoft.com/office/drawing/2014/main" id="{132C211E-05F1-A047-94EF-DE5460D2E9E8}"/>
              </a:ext>
            </a:extLst>
          </p:cNvPr>
          <p:cNvSpPr/>
          <p:nvPr/>
        </p:nvSpPr>
        <p:spPr>
          <a:xfrm>
            <a:off x="6304485" y="5018314"/>
            <a:ext cx="7879601" cy="1741715"/>
          </a:xfrm>
          <a:prstGeom prst="roundRect">
            <a:avLst/>
          </a:prstGeom>
          <a:noFill/>
          <a:ln w="603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4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C14057-6AC7-0547-A2DC-B3D8B69A9FC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3D31632-D374-DB4C-B658-B046DDFE8A1C}"/>
              </a:ext>
            </a:extLst>
          </p:cNvPr>
          <p:cNvSpPr>
            <a:spLocks noGrp="1"/>
          </p:cNvSpPr>
          <p:nvPr>
            <p:ph type="title"/>
          </p:nvPr>
        </p:nvSpPr>
        <p:spPr>
          <a:xfrm>
            <a:off x="221062" y="172324"/>
            <a:ext cx="14017451" cy="1188851"/>
          </a:xfrm>
        </p:spPr>
        <p:txBody>
          <a:bodyPr>
            <a:normAutofit/>
          </a:bodyPr>
          <a:lstStyle/>
          <a:p>
            <a:r>
              <a:rPr lang="en-US" dirty="0"/>
              <a:t>HTTP to HTTPS Redirect Routing Rule </a:t>
            </a:r>
          </a:p>
        </p:txBody>
      </p:sp>
      <p:pic>
        <p:nvPicPr>
          <p:cNvPr id="5" name="Picture 4">
            <a:extLst>
              <a:ext uri="{FF2B5EF4-FFF2-40B4-BE49-F238E27FC236}">
                <a16:creationId xmlns:a16="http://schemas.microsoft.com/office/drawing/2014/main" id="{7CDAC2E1-6CB8-0240-99F4-7419BDA5600B}"/>
              </a:ext>
            </a:extLst>
          </p:cNvPr>
          <p:cNvPicPr>
            <a:picLocks noChangeAspect="1"/>
          </p:cNvPicPr>
          <p:nvPr/>
        </p:nvPicPr>
        <p:blipFill>
          <a:blip r:embed="rId2"/>
          <a:stretch>
            <a:fillRect/>
          </a:stretch>
        </p:blipFill>
        <p:spPr>
          <a:xfrm>
            <a:off x="5014910" y="1361175"/>
            <a:ext cx="9018234" cy="5395256"/>
          </a:xfrm>
          <a:prstGeom prst="rect">
            <a:avLst/>
          </a:prstGeom>
        </p:spPr>
      </p:pic>
      <p:pic>
        <p:nvPicPr>
          <p:cNvPr id="6" name="Picture 5">
            <a:extLst>
              <a:ext uri="{FF2B5EF4-FFF2-40B4-BE49-F238E27FC236}">
                <a16:creationId xmlns:a16="http://schemas.microsoft.com/office/drawing/2014/main" id="{BC3F4DFE-A5C7-0C47-BC3E-1D34600B531B}"/>
              </a:ext>
            </a:extLst>
          </p:cNvPr>
          <p:cNvPicPr>
            <a:picLocks noChangeAspect="1"/>
          </p:cNvPicPr>
          <p:nvPr/>
        </p:nvPicPr>
        <p:blipFill>
          <a:blip r:embed="rId3"/>
          <a:stretch>
            <a:fillRect/>
          </a:stretch>
        </p:blipFill>
        <p:spPr>
          <a:xfrm>
            <a:off x="241159" y="1361175"/>
            <a:ext cx="4374082" cy="3160583"/>
          </a:xfrm>
          <a:prstGeom prst="rect">
            <a:avLst/>
          </a:prstGeom>
        </p:spPr>
      </p:pic>
      <p:sp>
        <p:nvSpPr>
          <p:cNvPr id="3" name="Rounded Rectangle 2">
            <a:extLst>
              <a:ext uri="{FF2B5EF4-FFF2-40B4-BE49-F238E27FC236}">
                <a16:creationId xmlns:a16="http://schemas.microsoft.com/office/drawing/2014/main" id="{7D96E345-8953-5740-8717-413595E1C515}"/>
              </a:ext>
            </a:extLst>
          </p:cNvPr>
          <p:cNvSpPr/>
          <p:nvPr/>
        </p:nvSpPr>
        <p:spPr>
          <a:xfrm>
            <a:off x="5120026" y="4278086"/>
            <a:ext cx="8808001" cy="2394857"/>
          </a:xfrm>
          <a:prstGeom prst="roundRect">
            <a:avLst>
              <a:gd name="adj" fmla="val 10303"/>
            </a:avLst>
          </a:prstGeom>
          <a:noFill/>
          <a:ln w="539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4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16219193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9056914" y="4283527"/>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pic>
        <p:nvPicPr>
          <p:cNvPr id="3" name="Picture 2">
            <a:extLst>
              <a:ext uri="{FF2B5EF4-FFF2-40B4-BE49-F238E27FC236}">
                <a16:creationId xmlns:a16="http://schemas.microsoft.com/office/drawing/2014/main" id="{4508BFD5-2089-CE47-973E-E8D4BFB36889}"/>
              </a:ext>
            </a:extLst>
          </p:cNvPr>
          <p:cNvPicPr>
            <a:picLocks noChangeAspect="1"/>
          </p:cNvPicPr>
          <p:nvPr/>
        </p:nvPicPr>
        <p:blipFill>
          <a:blip r:embed="rId2"/>
          <a:stretch>
            <a:fillRect/>
          </a:stretch>
        </p:blipFill>
        <p:spPr>
          <a:xfrm>
            <a:off x="133350" y="2628901"/>
            <a:ext cx="6134100" cy="2933700"/>
          </a:xfrm>
          <a:prstGeom prst="rect">
            <a:avLst/>
          </a:prstGeom>
        </p:spPr>
      </p:pic>
      <p:sp>
        <p:nvSpPr>
          <p:cNvPr id="12" name="Rounded Rectangle 11">
            <a:extLst>
              <a:ext uri="{FF2B5EF4-FFF2-40B4-BE49-F238E27FC236}">
                <a16:creationId xmlns:a16="http://schemas.microsoft.com/office/drawing/2014/main" id="{459CF483-ABB0-474A-B241-E3C0FEED9DF8}"/>
              </a:ext>
            </a:extLst>
          </p:cNvPr>
          <p:cNvSpPr/>
          <p:nvPr/>
        </p:nvSpPr>
        <p:spPr>
          <a:xfrm>
            <a:off x="239486" y="2710543"/>
            <a:ext cx="5366657"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554E4C5-A49A-E541-8F9B-63737FD84D89}"/>
              </a:ext>
            </a:extLst>
          </p:cNvPr>
          <p:cNvSpPr/>
          <p:nvPr/>
        </p:nvSpPr>
        <p:spPr>
          <a:xfrm>
            <a:off x="239486" y="3956956"/>
            <a:ext cx="5148944"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B37058-39E5-784F-A42A-1808AE869D24}"/>
              </a:ext>
            </a:extLst>
          </p:cNvPr>
          <p:cNvCxnSpPr>
            <a:stCxn id="6" idx="1"/>
          </p:cNvCxnSpPr>
          <p:nvPr/>
        </p:nvCxnSpPr>
        <p:spPr>
          <a:xfrm flipH="1" flipV="1">
            <a:off x="5606143" y="3309257"/>
            <a:ext cx="3450771" cy="228599"/>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34D7FC-4C0A-4C40-A410-117B9B2856E8}"/>
              </a:ext>
            </a:extLst>
          </p:cNvPr>
          <p:cNvCxnSpPr>
            <a:cxnSpLocks/>
            <a:stCxn id="7" idx="1"/>
            <a:endCxn id="16" idx="3"/>
          </p:cNvCxnSpPr>
          <p:nvPr/>
        </p:nvCxnSpPr>
        <p:spPr>
          <a:xfrm flipH="1" flipV="1">
            <a:off x="5388430" y="4539342"/>
            <a:ext cx="3668484" cy="163285"/>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754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V="1">
            <a:off x="10374063" y="-93852"/>
            <a:ext cx="375998" cy="3405509"/>
          </a:xfrm>
          <a:prstGeom prst="bentConnector3">
            <a:avLst>
              <a:gd name="adj1" fmla="val 16079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35891-DA68-B249-8A57-4A33612AF409}"/>
              </a:ext>
            </a:extLst>
          </p:cNvPr>
          <p:cNvPicPr>
            <a:picLocks noChangeAspect="1"/>
          </p:cNvPicPr>
          <p:nvPr/>
        </p:nvPicPr>
        <p:blipFill>
          <a:blip r:embed="rId2"/>
          <a:stretch>
            <a:fillRect/>
          </a:stretch>
        </p:blipFill>
        <p:spPr>
          <a:xfrm>
            <a:off x="123608" y="1420904"/>
            <a:ext cx="10007945" cy="5900964"/>
          </a:xfrm>
          <a:prstGeom prst="rect">
            <a:avLst/>
          </a:prstGeom>
        </p:spPr>
      </p:pic>
      <p:sp>
        <p:nvSpPr>
          <p:cNvPr id="11" name="Rounded Rectangle 10">
            <a:extLst>
              <a:ext uri="{FF2B5EF4-FFF2-40B4-BE49-F238E27FC236}">
                <a16:creationId xmlns:a16="http://schemas.microsoft.com/office/drawing/2014/main" id="{AD69D5B2-4D31-1546-977C-1E2C207EE88E}"/>
              </a:ext>
            </a:extLst>
          </p:cNvPr>
          <p:cNvSpPr/>
          <p:nvPr/>
        </p:nvSpPr>
        <p:spPr>
          <a:xfrm>
            <a:off x="7748964" y="142090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Azure Key Vault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24A23E83-F818-B64F-9040-A8DE1D4F888D}"/>
              </a:ext>
            </a:extLst>
          </p:cNvPr>
          <p:cNvSpPr/>
          <p:nvPr/>
        </p:nvSpPr>
        <p:spPr>
          <a:xfrm>
            <a:off x="4777757" y="80151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22</a:t>
            </a:r>
          </a:p>
        </p:txBody>
      </p:sp>
      <p:pic>
        <p:nvPicPr>
          <p:cNvPr id="13" name="Graphic 12">
            <a:extLst>
              <a:ext uri="{FF2B5EF4-FFF2-40B4-BE49-F238E27FC236}">
                <a16:creationId xmlns:a16="http://schemas.microsoft.com/office/drawing/2014/main" id="{CD74FE84-470A-4D4D-B601-D66CDC42C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pic>
        <p:nvPicPr>
          <p:cNvPr id="14" name="Graphic 13">
            <a:extLst>
              <a:ext uri="{FF2B5EF4-FFF2-40B4-BE49-F238E27FC236}">
                <a16:creationId xmlns:a16="http://schemas.microsoft.com/office/drawing/2014/main" id="{FDB49DC0-F6AA-ED47-9DB7-1D95BB9CA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68947" y="201323"/>
            <a:ext cx="1551277" cy="1551277"/>
          </a:xfrm>
          <a:prstGeom prst="rect">
            <a:avLst/>
          </a:prstGeom>
        </p:spPr>
      </p:pic>
      <p:pic>
        <p:nvPicPr>
          <p:cNvPr id="15" name="Graphic 14">
            <a:extLst>
              <a:ext uri="{FF2B5EF4-FFF2-40B4-BE49-F238E27FC236}">
                <a16:creationId xmlns:a16="http://schemas.microsoft.com/office/drawing/2014/main" id="{360E6BB9-84CF-D14C-9E24-B6A7A1E79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534" y="5850996"/>
            <a:ext cx="1271620" cy="1673184"/>
          </a:xfrm>
          <a:prstGeom prst="rect">
            <a:avLst/>
          </a:prstGeom>
        </p:spPr>
      </p:pic>
      <p:sp>
        <p:nvSpPr>
          <p:cNvPr id="7" name="TextBox 6">
            <a:extLst>
              <a:ext uri="{FF2B5EF4-FFF2-40B4-BE49-F238E27FC236}">
                <a16:creationId xmlns:a16="http://schemas.microsoft.com/office/drawing/2014/main" id="{33793108-39D2-324B-A448-3E0C414BE86A}"/>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6" name="TextBox 15">
            <a:extLst>
              <a:ext uri="{FF2B5EF4-FFF2-40B4-BE49-F238E27FC236}">
                <a16:creationId xmlns:a16="http://schemas.microsoft.com/office/drawing/2014/main" id="{CE9D0A82-44EA-734E-95C6-66A5FD7EEED1}"/>
              </a:ext>
            </a:extLst>
          </p:cNvPr>
          <p:cNvSpPr txBox="1"/>
          <p:nvPr/>
        </p:nvSpPr>
        <p:spPr>
          <a:xfrm>
            <a:off x="12162778" y="1703368"/>
            <a:ext cx="1963614" cy="430887"/>
          </a:xfrm>
          <a:prstGeom prst="rect">
            <a:avLst/>
          </a:prstGeom>
          <a:noFill/>
        </p:spPr>
        <p:txBody>
          <a:bodyPr wrap="none" rtlCol="0">
            <a:spAutoFit/>
          </a:bodyPr>
          <a:lstStyle/>
          <a:p>
            <a:r>
              <a:rPr lang="en-US" dirty="0"/>
              <a:t>Azure Key Vault</a:t>
            </a:r>
          </a:p>
        </p:txBody>
      </p:sp>
      <p:sp>
        <p:nvSpPr>
          <p:cNvPr id="17" name="TextBox 16">
            <a:extLst>
              <a:ext uri="{FF2B5EF4-FFF2-40B4-BE49-F238E27FC236}">
                <a16:creationId xmlns:a16="http://schemas.microsoft.com/office/drawing/2014/main" id="{2CA6C8A3-9F59-F044-B04D-32B934AE1934}"/>
              </a:ext>
            </a:extLst>
          </p:cNvPr>
          <p:cNvSpPr txBox="1"/>
          <p:nvPr/>
        </p:nvSpPr>
        <p:spPr>
          <a:xfrm>
            <a:off x="1408648" y="6300335"/>
            <a:ext cx="1855829" cy="769441"/>
          </a:xfrm>
          <a:prstGeom prst="rect">
            <a:avLst/>
          </a:prstGeom>
          <a:noFill/>
        </p:spPr>
        <p:txBody>
          <a:bodyPr wrap="none" rtlCol="0">
            <a:spAutoFit/>
          </a:bodyPr>
          <a:lstStyle/>
          <a:p>
            <a:pPr algn="ctr"/>
            <a:r>
              <a:rPr lang="en-US" dirty="0"/>
              <a:t>User Managed</a:t>
            </a:r>
          </a:p>
          <a:p>
            <a:pPr algn="ctr"/>
            <a:r>
              <a:rPr lang="en-US" dirty="0"/>
              <a:t>Identity</a:t>
            </a:r>
          </a:p>
        </p:txBody>
      </p:sp>
      <p:sp>
        <p:nvSpPr>
          <p:cNvPr id="18" name="TextBox 17">
            <a:extLst>
              <a:ext uri="{FF2B5EF4-FFF2-40B4-BE49-F238E27FC236}">
                <a16:creationId xmlns:a16="http://schemas.microsoft.com/office/drawing/2014/main" id="{816CF83F-F89F-6C4D-885F-EA9C464BC1AE}"/>
              </a:ext>
            </a:extLst>
          </p:cNvPr>
          <p:cNvSpPr txBox="1"/>
          <p:nvPr/>
        </p:nvSpPr>
        <p:spPr>
          <a:xfrm>
            <a:off x="3080897" y="1986677"/>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9" name="Graphic 18">
            <a:extLst>
              <a:ext uri="{FF2B5EF4-FFF2-40B4-BE49-F238E27FC236}">
                <a16:creationId xmlns:a16="http://schemas.microsoft.com/office/drawing/2014/main" id="{FEB3883D-8001-E346-81EE-DAA4C8DB2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9070" y="170943"/>
            <a:ext cx="1489657" cy="1489657"/>
          </a:xfrm>
          <a:prstGeom prst="rect">
            <a:avLst/>
          </a:prstGeom>
        </p:spPr>
      </p:pic>
    </p:spTree>
    <p:extLst>
      <p:ext uri="{BB962C8B-B14F-4D97-AF65-F5344CB8AC3E}">
        <p14:creationId xmlns:p14="http://schemas.microsoft.com/office/powerpoint/2010/main" val="32995456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8739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65"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5BA1F6-A056-044F-9AFD-991A717269F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5B5A84F-58E2-4148-B20E-7935143BAF35}"/>
              </a:ext>
            </a:extLst>
          </p:cNvPr>
          <p:cNvSpPr>
            <a:spLocks noGrp="1"/>
          </p:cNvSpPr>
          <p:nvPr>
            <p:ph type="title"/>
          </p:nvPr>
        </p:nvSpPr>
        <p:spPr>
          <a:xfrm>
            <a:off x="1005840" y="-96032"/>
            <a:ext cx="12618720" cy="1188851"/>
          </a:xfrm>
        </p:spPr>
        <p:txBody>
          <a:bodyPr/>
          <a:lstStyle/>
          <a:p>
            <a:r>
              <a:rPr lang="en-US" dirty="0"/>
              <a:t>What is User-assigned Managed Identity?</a:t>
            </a:r>
          </a:p>
        </p:txBody>
      </p:sp>
      <p:pic>
        <p:nvPicPr>
          <p:cNvPr id="5" name="Picture 4">
            <a:extLst>
              <a:ext uri="{FF2B5EF4-FFF2-40B4-BE49-F238E27FC236}">
                <a16:creationId xmlns:a16="http://schemas.microsoft.com/office/drawing/2014/main" id="{557DE772-B5FC-E541-9882-46E6B582DBEF}"/>
              </a:ext>
            </a:extLst>
          </p:cNvPr>
          <p:cNvPicPr>
            <a:picLocks noChangeAspect="1"/>
          </p:cNvPicPr>
          <p:nvPr/>
        </p:nvPicPr>
        <p:blipFill>
          <a:blip r:embed="rId2"/>
          <a:stretch>
            <a:fillRect/>
          </a:stretch>
        </p:blipFill>
        <p:spPr>
          <a:xfrm>
            <a:off x="3221786" y="1092819"/>
            <a:ext cx="9057684" cy="6461090"/>
          </a:xfrm>
          <a:prstGeom prst="rect">
            <a:avLst/>
          </a:prstGeom>
        </p:spPr>
      </p:pic>
    </p:spTree>
    <p:extLst>
      <p:ext uri="{BB962C8B-B14F-4D97-AF65-F5344CB8AC3E}">
        <p14:creationId xmlns:p14="http://schemas.microsoft.com/office/powerpoint/2010/main" val="39655200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F27CA6-561C-654A-9F57-7102EBB55A6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FF66D20-6193-7D46-833F-E635F9824513}"/>
              </a:ext>
            </a:extLst>
          </p:cNvPr>
          <p:cNvSpPr>
            <a:spLocks noGrp="1"/>
          </p:cNvSpPr>
          <p:nvPr>
            <p:ph type="title"/>
          </p:nvPr>
        </p:nvSpPr>
        <p:spPr>
          <a:xfrm>
            <a:off x="1076960" y="2325127"/>
            <a:ext cx="5557520" cy="3232393"/>
          </a:xfrm>
        </p:spPr>
        <p:txBody>
          <a:bodyPr>
            <a:normAutofit fontScale="90000"/>
          </a:bodyPr>
          <a:lstStyle/>
          <a:p>
            <a:r>
              <a:rPr lang="en-US" dirty="0"/>
              <a:t>Azure Application Gateway</a:t>
            </a:r>
            <a:br>
              <a:rPr lang="en-US" dirty="0"/>
            </a:br>
            <a:r>
              <a:rPr lang="en-US" dirty="0"/>
              <a:t>HTTPS Listener</a:t>
            </a:r>
            <a:br>
              <a:rPr lang="en-US" dirty="0"/>
            </a:br>
            <a:r>
              <a:rPr lang="en-US" dirty="0"/>
              <a:t>SSL Certificate associated from Azure Key Vault</a:t>
            </a:r>
          </a:p>
        </p:txBody>
      </p:sp>
      <p:pic>
        <p:nvPicPr>
          <p:cNvPr id="5" name="Picture 4">
            <a:extLst>
              <a:ext uri="{FF2B5EF4-FFF2-40B4-BE49-F238E27FC236}">
                <a16:creationId xmlns:a16="http://schemas.microsoft.com/office/drawing/2014/main" id="{C2378DBB-7866-7D4E-B880-D307E77B8952}"/>
              </a:ext>
            </a:extLst>
          </p:cNvPr>
          <p:cNvPicPr>
            <a:picLocks noChangeAspect="1"/>
          </p:cNvPicPr>
          <p:nvPr/>
        </p:nvPicPr>
        <p:blipFill>
          <a:blip r:embed="rId2"/>
          <a:stretch>
            <a:fillRect/>
          </a:stretch>
        </p:blipFill>
        <p:spPr>
          <a:xfrm>
            <a:off x="8230461" y="386080"/>
            <a:ext cx="5175860" cy="6451600"/>
          </a:xfrm>
          <a:prstGeom prst="rect">
            <a:avLst/>
          </a:prstGeom>
        </p:spPr>
      </p:pic>
    </p:spTree>
    <p:extLst>
      <p:ext uri="{BB962C8B-B14F-4D97-AF65-F5344CB8AC3E}">
        <p14:creationId xmlns:p14="http://schemas.microsoft.com/office/powerpoint/2010/main" val="360681307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C8EAA3-C37B-C24F-92DC-853C221811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59A01FF-8A62-B546-97A3-F45AE364B217}"/>
              </a:ext>
            </a:extLst>
          </p:cNvPr>
          <p:cNvSpPr>
            <a:spLocks noGrp="1"/>
          </p:cNvSpPr>
          <p:nvPr>
            <p:ph type="title"/>
          </p:nvPr>
        </p:nvSpPr>
        <p:spPr/>
        <p:txBody>
          <a:bodyPr/>
          <a:lstStyle/>
          <a:p>
            <a:r>
              <a:rPr lang="en-US" dirty="0"/>
              <a:t>Azure Key Vault – SSL Certificate Import</a:t>
            </a:r>
          </a:p>
        </p:txBody>
      </p:sp>
      <p:pic>
        <p:nvPicPr>
          <p:cNvPr id="5" name="Picture 4">
            <a:extLst>
              <a:ext uri="{FF2B5EF4-FFF2-40B4-BE49-F238E27FC236}">
                <a16:creationId xmlns:a16="http://schemas.microsoft.com/office/drawing/2014/main" id="{77668DBD-1CA4-F64E-9888-9478D7C6FE80}"/>
              </a:ext>
            </a:extLst>
          </p:cNvPr>
          <p:cNvPicPr>
            <a:picLocks noChangeAspect="1"/>
          </p:cNvPicPr>
          <p:nvPr/>
        </p:nvPicPr>
        <p:blipFill>
          <a:blip r:embed="rId2"/>
          <a:stretch>
            <a:fillRect/>
          </a:stretch>
        </p:blipFill>
        <p:spPr>
          <a:xfrm>
            <a:off x="599440" y="1590567"/>
            <a:ext cx="13746480" cy="5755347"/>
          </a:xfrm>
          <a:prstGeom prst="rect">
            <a:avLst/>
          </a:prstGeom>
        </p:spPr>
      </p:pic>
    </p:spTree>
    <p:extLst>
      <p:ext uri="{BB962C8B-B14F-4D97-AF65-F5344CB8AC3E}">
        <p14:creationId xmlns:p14="http://schemas.microsoft.com/office/powerpoint/2010/main" val="85750912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pic>
        <p:nvPicPr>
          <p:cNvPr id="5" name="Picture 4">
            <a:extLst>
              <a:ext uri="{FF2B5EF4-FFF2-40B4-BE49-F238E27FC236}">
                <a16:creationId xmlns:a16="http://schemas.microsoft.com/office/drawing/2014/main" id="{4EFDD248-DA15-994F-8079-904AB42DC4AD}"/>
              </a:ext>
            </a:extLst>
          </p:cNvPr>
          <p:cNvPicPr>
            <a:picLocks noChangeAspect="1"/>
          </p:cNvPicPr>
          <p:nvPr/>
        </p:nvPicPr>
        <p:blipFill>
          <a:blip r:embed="rId2"/>
          <a:stretch>
            <a:fillRect/>
          </a:stretch>
        </p:blipFill>
        <p:spPr>
          <a:xfrm>
            <a:off x="371021" y="1996621"/>
            <a:ext cx="6311900" cy="4432300"/>
          </a:xfrm>
          <a:prstGeom prst="rect">
            <a:avLst/>
          </a:prstGeom>
        </p:spPr>
      </p:pic>
      <p:sp>
        <p:nvSpPr>
          <p:cNvPr id="6" name="Rounded Rectangle 5">
            <a:extLst>
              <a:ext uri="{FF2B5EF4-FFF2-40B4-BE49-F238E27FC236}">
                <a16:creationId xmlns:a16="http://schemas.microsoft.com/office/drawing/2014/main" id="{E018FD65-E720-B647-894E-18CF277ECF83}"/>
              </a:ext>
            </a:extLst>
          </p:cNvPr>
          <p:cNvSpPr/>
          <p:nvPr/>
        </p:nvSpPr>
        <p:spPr>
          <a:xfrm>
            <a:off x="8850086" y="2416629"/>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 + User Managed Identity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8850086" y="3581400"/>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sp>
        <p:nvSpPr>
          <p:cNvPr id="8" name="Rounded Rectangle 7">
            <a:extLst>
              <a:ext uri="{FF2B5EF4-FFF2-40B4-BE49-F238E27FC236}">
                <a16:creationId xmlns:a16="http://schemas.microsoft.com/office/drawing/2014/main" id="{908D688E-484C-9140-A857-4F9CABFF5735}"/>
              </a:ext>
            </a:extLst>
          </p:cNvPr>
          <p:cNvSpPr/>
          <p:nvPr/>
        </p:nvSpPr>
        <p:spPr>
          <a:xfrm>
            <a:off x="8850086" y="4746172"/>
            <a:ext cx="5257800" cy="8382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Key Vault for SSL Certs</a:t>
            </a:r>
          </a:p>
        </p:txBody>
      </p:sp>
      <p:sp>
        <p:nvSpPr>
          <p:cNvPr id="9" name="Rounded Rectangle 8">
            <a:extLst>
              <a:ext uri="{FF2B5EF4-FFF2-40B4-BE49-F238E27FC236}">
                <a16:creationId xmlns:a16="http://schemas.microsoft.com/office/drawing/2014/main" id="{B23849E6-F31A-B340-BFB6-99D21B400F4D}"/>
              </a:ext>
            </a:extLst>
          </p:cNvPr>
          <p:cNvSpPr/>
          <p:nvPr/>
        </p:nvSpPr>
        <p:spPr>
          <a:xfrm>
            <a:off x="457200" y="2100943"/>
            <a:ext cx="5943600" cy="149134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49AFDFF-1BA3-534E-9B73-4A1C815CF8F4}"/>
              </a:ext>
            </a:extLst>
          </p:cNvPr>
          <p:cNvSpPr/>
          <p:nvPr/>
        </p:nvSpPr>
        <p:spPr>
          <a:xfrm>
            <a:off x="457200" y="3696609"/>
            <a:ext cx="5334000" cy="1049564"/>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099964A-34DF-AA49-9313-3FC95BC9B009}"/>
              </a:ext>
            </a:extLst>
          </p:cNvPr>
          <p:cNvSpPr/>
          <p:nvPr/>
        </p:nvSpPr>
        <p:spPr>
          <a:xfrm>
            <a:off x="457200" y="4850495"/>
            <a:ext cx="5334000" cy="120796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02BF044-231B-C74F-A2F6-DA04F2871B7D}"/>
              </a:ext>
            </a:extLst>
          </p:cNvPr>
          <p:cNvCxnSpPr>
            <a:stCxn id="6" idx="1"/>
            <a:endCxn id="9" idx="3"/>
          </p:cNvCxnSpPr>
          <p:nvPr/>
        </p:nvCxnSpPr>
        <p:spPr>
          <a:xfrm flipH="1">
            <a:off x="6400800" y="2835729"/>
            <a:ext cx="2449286" cy="10886"/>
          </a:xfrm>
          <a:prstGeom prst="straightConnector1">
            <a:avLst/>
          </a:prstGeom>
          <a:ln w="4762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FC3D65-B040-2A40-9092-06565665854C}"/>
              </a:ext>
            </a:extLst>
          </p:cNvPr>
          <p:cNvCxnSpPr>
            <a:stCxn id="7" idx="1"/>
            <a:endCxn id="10" idx="3"/>
          </p:cNvCxnSpPr>
          <p:nvPr/>
        </p:nvCxnSpPr>
        <p:spPr>
          <a:xfrm flipH="1">
            <a:off x="5791200" y="4000500"/>
            <a:ext cx="3058886" cy="220891"/>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92909-3A86-0041-B351-3B5D47A9BE24}"/>
              </a:ext>
            </a:extLst>
          </p:cNvPr>
          <p:cNvCxnSpPr>
            <a:stCxn id="8" idx="1"/>
            <a:endCxn id="11" idx="3"/>
          </p:cNvCxnSpPr>
          <p:nvPr/>
        </p:nvCxnSpPr>
        <p:spPr>
          <a:xfrm flipH="1">
            <a:off x="5791200" y="5165272"/>
            <a:ext cx="3058886" cy="289205"/>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350750" y="-117164"/>
            <a:ext cx="469434" cy="3358698"/>
          </a:xfrm>
          <a:prstGeom prst="bentConnector3">
            <a:avLst>
              <a:gd name="adj1" fmla="val 14869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7F85F3-DECE-A840-B1E7-2012EA0185C5}"/>
              </a:ext>
            </a:extLst>
          </p:cNvPr>
          <p:cNvPicPr>
            <a:picLocks noChangeAspect="1"/>
          </p:cNvPicPr>
          <p:nvPr/>
        </p:nvPicPr>
        <p:blipFill>
          <a:blip r:embed="rId2"/>
          <a:stretch>
            <a:fillRect/>
          </a:stretch>
        </p:blipFill>
        <p:spPr>
          <a:xfrm>
            <a:off x="123608" y="1327468"/>
            <a:ext cx="10051581" cy="5312818"/>
          </a:xfrm>
          <a:prstGeom prst="rect">
            <a:avLst/>
          </a:prstGeom>
        </p:spPr>
      </p:pic>
      <p:sp>
        <p:nvSpPr>
          <p:cNvPr id="10" name="Rounded Rectangle 9">
            <a:extLst>
              <a:ext uri="{FF2B5EF4-FFF2-40B4-BE49-F238E27FC236}">
                <a16:creationId xmlns:a16="http://schemas.microsoft.com/office/drawing/2014/main" id="{1C8D026F-E47B-764E-9E7D-2140A31B272C}"/>
              </a:ext>
            </a:extLst>
          </p:cNvPr>
          <p:cNvSpPr/>
          <p:nvPr/>
        </p:nvSpPr>
        <p:spPr>
          <a:xfrm>
            <a:off x="7795775" y="132746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8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847FA-A0D9-FA41-81E0-094EAF633E0A}"/>
              </a:ext>
            </a:extLst>
          </p:cNvPr>
          <p:cNvSpPr>
            <a:spLocks noGrp="1"/>
          </p:cNvSpPr>
          <p:nvPr>
            <p:ph type="title"/>
          </p:nvPr>
        </p:nvSpPr>
        <p:spPr>
          <a:xfrm>
            <a:off x="1005840" y="50243"/>
            <a:ext cx="12618720" cy="603885"/>
          </a:xfrm>
        </p:spPr>
        <p:txBody>
          <a:bodyPr>
            <a:normAutofit fontScale="90000"/>
          </a:bodyPr>
          <a:lstStyle/>
          <a:p>
            <a:r>
              <a:rPr lang="en-US" sz="5400" dirty="0">
                <a:solidFill>
                  <a:schemeClr val="accent6">
                    <a:lumMod val="75000"/>
                  </a:schemeClr>
                </a:solidFill>
              </a:rPr>
              <a:t>GitHub Step-by-Step Documentation</a:t>
            </a:r>
            <a:endParaRPr lang="en-US" dirty="0">
              <a:solidFill>
                <a:schemeClr val="accent6">
                  <a:lumMod val="75000"/>
                </a:schemeClr>
              </a:solidFill>
            </a:endParaRPr>
          </a:p>
        </p:txBody>
      </p:sp>
      <p:sp>
        <p:nvSpPr>
          <p:cNvPr id="3" name="Footer Placeholder 2">
            <a:extLst>
              <a:ext uri="{FF2B5EF4-FFF2-40B4-BE49-F238E27FC236}">
                <a16:creationId xmlns:a16="http://schemas.microsoft.com/office/drawing/2014/main" id="{576D2FEA-DD15-6C42-9778-12FC82A43C5D}"/>
              </a:ext>
            </a:extLst>
          </p:cNvPr>
          <p:cNvSpPr>
            <a:spLocks noGrp="1"/>
          </p:cNvSpPr>
          <p:nvPr>
            <p:ph type="ftr" sz="quarter" idx="11"/>
          </p:nvPr>
        </p:nvSpPr>
        <p:spPr>
          <a:xfrm>
            <a:off x="0" y="7741207"/>
            <a:ext cx="2503714" cy="438150"/>
          </a:xfrm>
        </p:spPr>
        <p:txBody>
          <a:bodyPr/>
          <a:lstStyle/>
          <a:p>
            <a:pPr algn="l"/>
            <a:r>
              <a:rPr lang="en-GB" dirty="0"/>
              <a:t>@</a:t>
            </a:r>
          </a:p>
        </p:txBody>
      </p:sp>
      <p:pic>
        <p:nvPicPr>
          <p:cNvPr id="7" name="Picture 6">
            <a:extLst>
              <a:ext uri="{FF2B5EF4-FFF2-40B4-BE49-F238E27FC236}">
                <a16:creationId xmlns:a16="http://schemas.microsoft.com/office/drawing/2014/main" id="{23614E0B-C341-2A40-AE81-7D6E786D126C}"/>
              </a:ext>
            </a:extLst>
          </p:cNvPr>
          <p:cNvPicPr>
            <a:picLocks noChangeAspect="1"/>
          </p:cNvPicPr>
          <p:nvPr/>
        </p:nvPicPr>
        <p:blipFill>
          <a:blip r:embed="rId2"/>
          <a:stretch>
            <a:fillRect/>
          </a:stretch>
        </p:blipFill>
        <p:spPr>
          <a:xfrm>
            <a:off x="137666" y="654128"/>
            <a:ext cx="5218105" cy="6840367"/>
          </a:xfrm>
          <a:prstGeom prst="rect">
            <a:avLst/>
          </a:prstGeom>
        </p:spPr>
      </p:pic>
      <p:pic>
        <p:nvPicPr>
          <p:cNvPr id="8" name="Picture 7">
            <a:extLst>
              <a:ext uri="{FF2B5EF4-FFF2-40B4-BE49-F238E27FC236}">
                <a16:creationId xmlns:a16="http://schemas.microsoft.com/office/drawing/2014/main" id="{0E546B00-7955-5446-AAD5-C4F018DBAB8A}"/>
              </a:ext>
            </a:extLst>
          </p:cNvPr>
          <p:cNvPicPr>
            <a:picLocks noChangeAspect="1"/>
          </p:cNvPicPr>
          <p:nvPr/>
        </p:nvPicPr>
        <p:blipFill>
          <a:blip r:embed="rId3"/>
          <a:stretch>
            <a:fillRect/>
          </a:stretch>
        </p:blipFill>
        <p:spPr>
          <a:xfrm>
            <a:off x="8302172" y="1058637"/>
            <a:ext cx="5985798" cy="6435858"/>
          </a:xfrm>
          <a:prstGeom prst="rect">
            <a:avLst/>
          </a:prstGeom>
        </p:spPr>
      </p:pic>
      <p:sp>
        <p:nvSpPr>
          <p:cNvPr id="10" name="Oval 9">
            <a:extLst>
              <a:ext uri="{FF2B5EF4-FFF2-40B4-BE49-F238E27FC236}">
                <a16:creationId xmlns:a16="http://schemas.microsoft.com/office/drawing/2014/main" id="{74F81178-37CF-7744-83C1-658508E7D457}"/>
              </a:ext>
            </a:extLst>
          </p:cNvPr>
          <p:cNvSpPr/>
          <p:nvPr/>
        </p:nvSpPr>
        <p:spPr>
          <a:xfrm>
            <a:off x="5487307" y="2579914"/>
            <a:ext cx="2683329" cy="187234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TF Configs</a:t>
            </a:r>
          </a:p>
          <a:p>
            <a:pPr algn="ctr"/>
            <a:r>
              <a:rPr lang="en-US" sz="3000" dirty="0"/>
              <a:t>well kept on GitHub</a:t>
            </a:r>
          </a:p>
        </p:txBody>
      </p:sp>
    </p:spTree>
    <p:extLst>
      <p:ext uri="{BB962C8B-B14F-4D97-AF65-F5344CB8AC3E}">
        <p14:creationId xmlns:p14="http://schemas.microsoft.com/office/powerpoint/2010/main" val="3677859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46165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014811"/>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&amp; Delivery Pipelines</a:t>
            </a:r>
          </a:p>
          <a:p>
            <a:pPr marL="0" indent="0" algn="ctr">
              <a:buNone/>
            </a:pPr>
            <a:r>
              <a:rPr lang="en-US" sz="5000" b="1" dirty="0">
                <a:solidFill>
                  <a:srgbClr val="C00000"/>
                </a:solidFill>
              </a:rPr>
              <a:t>Azure Build &amp; Release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268" y="1650256"/>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68878" y="2159211"/>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9321616"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9179585"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C733948-F60E-3546-A032-C53EDF313915}"/>
              </a:ext>
            </a:extLst>
          </p:cNvPr>
          <p:cNvSpPr/>
          <p:nvPr/>
        </p:nvSpPr>
        <p:spPr>
          <a:xfrm>
            <a:off x="4709423" y="121765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69426181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463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2542951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14429971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591833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8689612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2838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13254671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4761461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750979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1516003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21973065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797C8C-0C4E-F841-8E00-00ADE1C700CE}"/>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8CA5585-18E9-5E44-8BEE-10F5E2F340DD}"/>
              </a:ext>
            </a:extLst>
          </p:cNvPr>
          <p:cNvSpPr>
            <a:spLocks noGrp="1"/>
          </p:cNvSpPr>
          <p:nvPr>
            <p:ph type="title"/>
          </p:nvPr>
        </p:nvSpPr>
        <p:spPr>
          <a:xfrm>
            <a:off x="7825546" y="124135"/>
            <a:ext cx="5257801" cy="968164"/>
          </a:xfrm>
        </p:spPr>
        <p:txBody>
          <a:bodyPr/>
          <a:lstStyle/>
          <a:p>
            <a:r>
              <a:rPr lang="en-US" dirty="0"/>
              <a:t>Terraform Configs</a:t>
            </a:r>
          </a:p>
        </p:txBody>
      </p:sp>
      <p:pic>
        <p:nvPicPr>
          <p:cNvPr id="5" name="Picture 4">
            <a:extLst>
              <a:ext uri="{FF2B5EF4-FFF2-40B4-BE49-F238E27FC236}">
                <a16:creationId xmlns:a16="http://schemas.microsoft.com/office/drawing/2014/main" id="{F05023A5-3F84-FD4F-8A87-DBBC44795471}"/>
              </a:ext>
            </a:extLst>
          </p:cNvPr>
          <p:cNvPicPr>
            <a:picLocks noChangeAspect="1"/>
          </p:cNvPicPr>
          <p:nvPr/>
        </p:nvPicPr>
        <p:blipFill>
          <a:blip r:embed="rId2"/>
          <a:stretch>
            <a:fillRect/>
          </a:stretch>
        </p:blipFill>
        <p:spPr>
          <a:xfrm>
            <a:off x="119229" y="124135"/>
            <a:ext cx="4056726" cy="7478486"/>
          </a:xfrm>
          <a:prstGeom prst="rect">
            <a:avLst/>
          </a:prstGeom>
        </p:spPr>
      </p:pic>
      <p:sp>
        <p:nvSpPr>
          <p:cNvPr id="6" name="Rounded Rectangle 5">
            <a:extLst>
              <a:ext uri="{FF2B5EF4-FFF2-40B4-BE49-F238E27FC236}">
                <a16:creationId xmlns:a16="http://schemas.microsoft.com/office/drawing/2014/main" id="{451AB541-9885-064A-AF97-87BA29C9F646}"/>
              </a:ext>
            </a:extLst>
          </p:cNvPr>
          <p:cNvSpPr/>
          <p:nvPr/>
        </p:nvSpPr>
        <p:spPr>
          <a:xfrm>
            <a:off x="283030" y="6291945"/>
            <a:ext cx="1360714" cy="1132114"/>
          </a:xfrm>
          <a:prstGeom prst="roundRect">
            <a:avLst>
              <a:gd name="adj" fmla="val 926"/>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495F229-02BD-2D46-8FF1-34A2C60B7111}"/>
              </a:ext>
            </a:extLst>
          </p:cNvPr>
          <p:cNvSpPr/>
          <p:nvPr/>
        </p:nvSpPr>
        <p:spPr>
          <a:xfrm>
            <a:off x="6923315" y="5334000"/>
            <a:ext cx="7424056" cy="145868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Environment specific </a:t>
            </a:r>
            <a:r>
              <a:rPr lang="en-US" sz="2600" dirty="0" err="1"/>
              <a:t>tfvar</a:t>
            </a:r>
            <a:r>
              <a:rPr lang="en-US" sz="2600" dirty="0"/>
              <a:t> files</a:t>
            </a:r>
            <a:br>
              <a:rPr lang="en-US" sz="2600" dirty="0"/>
            </a:br>
            <a:r>
              <a:rPr lang="en-US" sz="2600" dirty="0"/>
              <a:t>terraform apply –auto-approve –var-file=</a:t>
            </a:r>
            <a:r>
              <a:rPr lang="en-US" sz="2600" dirty="0" err="1"/>
              <a:t>dev.tfvars</a:t>
            </a:r>
            <a:br>
              <a:rPr lang="en-US" sz="2600" dirty="0"/>
            </a:br>
            <a:r>
              <a:rPr lang="en-US" sz="2600" dirty="0"/>
              <a:t>terraform apply –auto-approve –var-file=</a:t>
            </a:r>
            <a:r>
              <a:rPr lang="en-US" sz="2600" dirty="0" err="1"/>
              <a:t>qa.tfvars</a:t>
            </a:r>
            <a:endParaRPr lang="en-US" sz="2600" dirty="0"/>
          </a:p>
        </p:txBody>
      </p:sp>
      <p:sp>
        <p:nvSpPr>
          <p:cNvPr id="11" name="Rounded Rectangle 10">
            <a:extLst>
              <a:ext uri="{FF2B5EF4-FFF2-40B4-BE49-F238E27FC236}">
                <a16:creationId xmlns:a16="http://schemas.microsoft.com/office/drawing/2014/main" id="{A15662B2-D56B-B241-8348-90A3492661B8}"/>
              </a:ext>
            </a:extLst>
          </p:cNvPr>
          <p:cNvSpPr/>
          <p:nvPr/>
        </p:nvSpPr>
        <p:spPr>
          <a:xfrm>
            <a:off x="6923315" y="2209135"/>
            <a:ext cx="7424056" cy="118654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Virtual Network with Subnets and Network Security Group Resources</a:t>
            </a:r>
          </a:p>
        </p:txBody>
      </p:sp>
      <p:sp>
        <p:nvSpPr>
          <p:cNvPr id="12" name="Rounded Rectangle 11">
            <a:extLst>
              <a:ext uri="{FF2B5EF4-FFF2-40B4-BE49-F238E27FC236}">
                <a16:creationId xmlns:a16="http://schemas.microsoft.com/office/drawing/2014/main" id="{89D0100B-060C-BC47-B48F-A446F6683E51}"/>
              </a:ext>
            </a:extLst>
          </p:cNvPr>
          <p:cNvSpPr/>
          <p:nvPr/>
        </p:nvSpPr>
        <p:spPr>
          <a:xfrm>
            <a:off x="6923315" y="3759964"/>
            <a:ext cx="7424056" cy="11865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Web Linux VM with Public IP and Network Interface Resources</a:t>
            </a:r>
          </a:p>
        </p:txBody>
      </p:sp>
      <p:sp>
        <p:nvSpPr>
          <p:cNvPr id="13" name="Rectangle 12">
            <a:extLst>
              <a:ext uri="{FF2B5EF4-FFF2-40B4-BE49-F238E27FC236}">
                <a16:creationId xmlns:a16="http://schemas.microsoft.com/office/drawing/2014/main" id="{483DC5B7-72C5-6A41-A827-58595BCAD557}"/>
              </a:ext>
            </a:extLst>
          </p:cNvPr>
          <p:cNvSpPr/>
          <p:nvPr/>
        </p:nvSpPr>
        <p:spPr>
          <a:xfrm>
            <a:off x="283030" y="2623457"/>
            <a:ext cx="3167741" cy="1872342"/>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254CA9-024A-244E-A309-16D7F52B5B41}"/>
              </a:ext>
            </a:extLst>
          </p:cNvPr>
          <p:cNvSpPr/>
          <p:nvPr/>
        </p:nvSpPr>
        <p:spPr>
          <a:xfrm>
            <a:off x="283030" y="4561115"/>
            <a:ext cx="3809999" cy="167640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Elbow Connector 7">
            <a:extLst>
              <a:ext uri="{FF2B5EF4-FFF2-40B4-BE49-F238E27FC236}">
                <a16:creationId xmlns:a16="http://schemas.microsoft.com/office/drawing/2014/main" id="{7D0B2C8B-DCDF-6C49-8AA8-70563941586E}"/>
              </a:ext>
            </a:extLst>
          </p:cNvPr>
          <p:cNvCxnSpPr>
            <a:stCxn id="11" idx="1"/>
            <a:endCxn id="13" idx="3"/>
          </p:cNvCxnSpPr>
          <p:nvPr/>
        </p:nvCxnSpPr>
        <p:spPr>
          <a:xfrm rot="10800000" flipV="1">
            <a:off x="3450771" y="2802406"/>
            <a:ext cx="3472544" cy="75722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6AC06E0-565D-EF44-9880-100EEDB726D7}"/>
              </a:ext>
            </a:extLst>
          </p:cNvPr>
          <p:cNvCxnSpPr>
            <a:stCxn id="12" idx="1"/>
            <a:endCxn id="14" idx="3"/>
          </p:cNvCxnSpPr>
          <p:nvPr/>
        </p:nvCxnSpPr>
        <p:spPr>
          <a:xfrm rot="10800000" flipV="1">
            <a:off x="4093029" y="4353235"/>
            <a:ext cx="2830286" cy="1046079"/>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77E47ED-3E8D-CA4E-A5A4-F277F2938D00}"/>
              </a:ext>
            </a:extLst>
          </p:cNvPr>
          <p:cNvCxnSpPr>
            <a:endCxn id="6" idx="3"/>
          </p:cNvCxnSpPr>
          <p:nvPr/>
        </p:nvCxnSpPr>
        <p:spPr>
          <a:xfrm rot="10800000" flipV="1">
            <a:off x="1643745" y="6074978"/>
            <a:ext cx="5279571" cy="783023"/>
          </a:xfrm>
          <a:prstGeom prst="bentConnector3">
            <a:avLst>
              <a:gd name="adj1" fmla="val 2013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3" grpId="0" animBg="1"/>
      <p:bldP spid="14"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5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539583"/>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Pipelines</a:t>
            </a:r>
          </a:p>
          <a:p>
            <a:pPr marL="0" indent="0" algn="ctr">
              <a:buNone/>
            </a:pPr>
            <a:r>
              <a:rPr lang="en-US" sz="5000" b="1" dirty="0">
                <a:solidFill>
                  <a:srgbClr val="C00000"/>
                </a:solidFill>
              </a:rPr>
              <a:t>Build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8757031"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8615000"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FD57B3D-22C8-E540-B32F-670207870B17}"/>
              </a:ext>
            </a:extLst>
          </p:cNvPr>
          <p:cNvSpPr/>
          <p:nvPr/>
        </p:nvSpPr>
        <p:spPr>
          <a:xfrm>
            <a:off x="4777757" y="178447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26313741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5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par>
                                <p:cTn id="87" presetID="2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down)">
                                      <p:cBhvr>
                                        <p:cTn id="89" dur="500"/>
                                        <p:tgtEl>
                                          <p:spTgt spid="5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par>
                                <p:cTn id="93" presetID="2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00"/>
                                        <p:tgtEl>
                                          <p:spTgt spid="8"/>
                                        </p:tgtEl>
                                      </p:cBhvr>
                                    </p:animEffect>
                                  </p:childTnLst>
                                </p:cTn>
                              </p:par>
                              <p:par>
                                <p:cTn id="104" presetID="22" presetClass="entr" presetSubtype="4"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500"/>
                                        <p:tgtEl>
                                          <p:spTgt spid="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down)">
                                      <p:cBhvr>
                                        <p:cTn id="123" dur="500"/>
                                        <p:tgtEl>
                                          <p:spTgt spid="1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15" grpId="0"/>
      <p:bldP spid="16" grpId="0"/>
      <p:bldP spid="17" grpId="0"/>
      <p:bldP spid="18" grpId="0" animBg="1"/>
      <p:bldP spid="19" grpId="0" animBg="1"/>
      <p:bldP spid="20" grpId="0" animBg="1"/>
      <p:bldP spid="21" grpId="0" animBg="1"/>
      <p:bldP spid="22" grpId="0" animBg="1"/>
      <p:bldP spid="24" grpId="0"/>
      <p:bldP spid="25" grpId="0" animBg="1"/>
      <p:bldP spid="26" grpId="0" animBg="1"/>
      <p:bldP spid="28" grpId="0"/>
      <p:bldP spid="29" grpId="0" animBg="1"/>
      <p:bldP spid="30" grpId="0" animBg="1"/>
      <p:bldP spid="31" grpId="0" animBg="1"/>
      <p:bldP spid="32" grpId="0" animBg="1"/>
      <p:bldP spid="33" grpId="0" animBg="1"/>
      <p:bldP spid="34"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394BC-0FD7-A849-A220-CF004AB4A797}"/>
              </a:ext>
            </a:extLst>
          </p:cNvPr>
          <p:cNvSpPr>
            <a:spLocks noGrp="1"/>
          </p:cNvSpPr>
          <p:nvPr>
            <p:ph type="ftr" sz="quarter" idx="10"/>
          </p:nvPr>
        </p:nvSpPr>
        <p:spPr/>
        <p:txBody>
          <a:bodyPr/>
          <a:lstStyle/>
          <a:p>
            <a:pPr algn="l"/>
            <a:r>
              <a:rPr lang="en-US" dirty="0"/>
              <a:t>© </a:t>
            </a:r>
            <a:endParaRPr lang="en-GB" dirty="0"/>
          </a:p>
        </p:txBody>
      </p:sp>
      <p:sp>
        <p:nvSpPr>
          <p:cNvPr id="5" name="Title 3">
            <a:extLst>
              <a:ext uri="{FF2B5EF4-FFF2-40B4-BE49-F238E27FC236}">
                <a16:creationId xmlns:a16="http://schemas.microsoft.com/office/drawing/2014/main" id="{7AF6D01F-57AB-3446-B153-75A09DC4BD26}"/>
              </a:ext>
            </a:extLst>
          </p:cNvPr>
          <p:cNvSpPr txBox="1">
            <a:spLocks/>
          </p:cNvSpPr>
          <p:nvPr/>
        </p:nvSpPr>
        <p:spPr>
          <a:xfrm>
            <a:off x="1005840" y="-4654"/>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3223722" y="256247"/>
            <a:ext cx="1188851" cy="1188851"/>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67680" y="1248756"/>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590300" y="1256755"/>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3158056" y="12567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3158057" y="1851969"/>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4597012" y="1858736"/>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6035967" y="1865960"/>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6035968" y="2318704"/>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3158057" y="327226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4597012" y="3278737"/>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6035968" y="3258953"/>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6035968" y="3738705"/>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590300" y="4262341"/>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3158056" y="426234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3158057" y="48575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4597012" y="4864322"/>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6035967" y="4871546"/>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6035968" y="5324290"/>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3158057" y="627785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4597012" y="6284323"/>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6035968" y="6264539"/>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6035968" y="6744291"/>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9190392" y="1371750"/>
            <a:ext cx="3435607" cy="6140437"/>
          </a:xfrm>
          <a:prstGeom prst="rect">
            <a:avLst/>
          </a:prstGeom>
        </p:spPr>
      </p:pic>
    </p:spTree>
    <p:extLst>
      <p:ext uri="{BB962C8B-B14F-4D97-AF65-F5344CB8AC3E}">
        <p14:creationId xmlns:p14="http://schemas.microsoft.com/office/powerpoint/2010/main" val="2736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down)">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animBg="1"/>
      <p:bldP spid="25" grpId="0" animBg="1"/>
      <p:bldP spid="26" grpId="0" animBg="1"/>
      <p:bldP spid="27" grpId="0" animBg="1"/>
      <p:bldP spid="22" grpId="0" animBg="1"/>
      <p:bldP spid="2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26807297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3" name="Picture 2">
            <a:extLst>
              <a:ext uri="{FF2B5EF4-FFF2-40B4-BE49-F238E27FC236}">
                <a16:creationId xmlns:a16="http://schemas.microsoft.com/office/drawing/2014/main" id="{92C1D49A-C19E-804C-ADA3-7625170BFBC9}"/>
              </a:ext>
            </a:extLst>
          </p:cNvPr>
          <p:cNvPicPr>
            <a:picLocks noChangeAspect="1"/>
          </p:cNvPicPr>
          <p:nvPr/>
        </p:nvPicPr>
        <p:blipFill>
          <a:blip r:embed="rId2"/>
          <a:stretch>
            <a:fillRect/>
          </a:stretch>
        </p:blipFill>
        <p:spPr>
          <a:xfrm>
            <a:off x="2151549" y="1041244"/>
            <a:ext cx="11473011" cy="6481187"/>
          </a:xfrm>
          <a:prstGeom prst="rect">
            <a:avLst/>
          </a:prstGeom>
        </p:spPr>
      </p:pic>
    </p:spTree>
    <p:extLst>
      <p:ext uri="{BB962C8B-B14F-4D97-AF65-F5344CB8AC3E}">
        <p14:creationId xmlns:p14="http://schemas.microsoft.com/office/powerpoint/2010/main" val="39023418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5" name="Picture 4">
            <a:extLst>
              <a:ext uri="{FF2B5EF4-FFF2-40B4-BE49-F238E27FC236}">
                <a16:creationId xmlns:a16="http://schemas.microsoft.com/office/drawing/2014/main" id="{EBFE4702-A12F-5843-B04E-E0DC88CA9B4D}"/>
              </a:ext>
            </a:extLst>
          </p:cNvPr>
          <p:cNvPicPr>
            <a:picLocks noChangeAspect="1"/>
          </p:cNvPicPr>
          <p:nvPr/>
        </p:nvPicPr>
        <p:blipFill>
          <a:blip r:embed="rId2"/>
          <a:stretch>
            <a:fillRect/>
          </a:stretch>
        </p:blipFill>
        <p:spPr>
          <a:xfrm>
            <a:off x="1573398" y="879585"/>
            <a:ext cx="11333305" cy="6655336"/>
          </a:xfrm>
          <a:prstGeom prst="rect">
            <a:avLst/>
          </a:prstGeom>
        </p:spPr>
      </p:pic>
    </p:spTree>
    <p:extLst>
      <p:ext uri="{BB962C8B-B14F-4D97-AF65-F5344CB8AC3E}">
        <p14:creationId xmlns:p14="http://schemas.microsoft.com/office/powerpoint/2010/main" val="5179864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p:txBody>
          <a:bodyPr/>
          <a:lstStyle/>
          <a:p>
            <a:r>
              <a:rPr lang="en-US" dirty="0"/>
              <a:t>Azure IaC DevOps – CI/Build Pipeline</a:t>
            </a:r>
          </a:p>
        </p:txBody>
      </p:sp>
      <p:pic>
        <p:nvPicPr>
          <p:cNvPr id="5" name="Picture 4">
            <a:extLst>
              <a:ext uri="{FF2B5EF4-FFF2-40B4-BE49-F238E27FC236}">
                <a16:creationId xmlns:a16="http://schemas.microsoft.com/office/drawing/2014/main" id="{10BAA0A7-AE8C-5A47-90E2-6FE76D1CCE24}"/>
              </a:ext>
            </a:extLst>
          </p:cNvPr>
          <p:cNvPicPr>
            <a:picLocks noChangeAspect="1"/>
          </p:cNvPicPr>
          <p:nvPr/>
        </p:nvPicPr>
        <p:blipFill>
          <a:blip r:embed="rId2"/>
          <a:stretch>
            <a:fillRect/>
          </a:stretch>
        </p:blipFill>
        <p:spPr>
          <a:xfrm>
            <a:off x="367990" y="1585343"/>
            <a:ext cx="14061417" cy="5741008"/>
          </a:xfrm>
          <a:prstGeom prst="rect">
            <a:avLst/>
          </a:prstGeom>
        </p:spPr>
      </p:pic>
    </p:spTree>
    <p:extLst>
      <p:ext uri="{BB962C8B-B14F-4D97-AF65-F5344CB8AC3E}">
        <p14:creationId xmlns:p14="http://schemas.microsoft.com/office/powerpoint/2010/main" val="4099898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395790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83F003-7AF1-834B-9A24-84E95922A15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EF330F7-2BDF-2C46-8B60-FDD15857AFA4}"/>
              </a:ext>
            </a:extLst>
          </p:cNvPr>
          <p:cNvSpPr>
            <a:spLocks noGrp="1"/>
          </p:cNvSpPr>
          <p:nvPr>
            <p:ph type="title"/>
          </p:nvPr>
        </p:nvSpPr>
        <p:spPr>
          <a:xfrm>
            <a:off x="513471" y="632582"/>
            <a:ext cx="40886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6" name="Picture 5">
            <a:extLst>
              <a:ext uri="{FF2B5EF4-FFF2-40B4-BE49-F238E27FC236}">
                <a16:creationId xmlns:a16="http://schemas.microsoft.com/office/drawing/2014/main" id="{6C25BA25-F6A4-4A46-BF5C-A9B77DAD1132}"/>
              </a:ext>
            </a:extLst>
          </p:cNvPr>
          <p:cNvPicPr>
            <a:picLocks noChangeAspect="1"/>
          </p:cNvPicPr>
          <p:nvPr/>
        </p:nvPicPr>
        <p:blipFill>
          <a:blip r:embed="rId2"/>
          <a:stretch>
            <a:fillRect/>
          </a:stretch>
        </p:blipFill>
        <p:spPr>
          <a:xfrm>
            <a:off x="5939585" y="190919"/>
            <a:ext cx="6946782" cy="6751647"/>
          </a:xfrm>
          <a:prstGeom prst="rect">
            <a:avLst/>
          </a:prstGeom>
        </p:spPr>
      </p:pic>
      <p:sp>
        <p:nvSpPr>
          <p:cNvPr id="7" name="Oval 6">
            <a:extLst>
              <a:ext uri="{FF2B5EF4-FFF2-40B4-BE49-F238E27FC236}">
                <a16:creationId xmlns:a16="http://schemas.microsoft.com/office/drawing/2014/main" id="{B1723C05-B038-6D49-86E2-18694E347198}"/>
              </a:ext>
            </a:extLst>
          </p:cNvPr>
          <p:cNvSpPr/>
          <p:nvPr/>
        </p:nvSpPr>
        <p:spPr>
          <a:xfrm>
            <a:off x="805542" y="3773570"/>
            <a:ext cx="4180115" cy="14951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Agent: 1800 Minutes Free</a:t>
            </a:r>
          </a:p>
        </p:txBody>
      </p:sp>
    </p:spTree>
    <p:extLst>
      <p:ext uri="{BB962C8B-B14F-4D97-AF65-F5344CB8AC3E}">
        <p14:creationId xmlns:p14="http://schemas.microsoft.com/office/powerpoint/2010/main" val="390238201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8BF024-D953-5C41-BCC0-C5FF65944BB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A1D40D3-12D8-C94B-9537-4D7308E0B58D}"/>
              </a:ext>
            </a:extLst>
          </p:cNvPr>
          <p:cNvSpPr>
            <a:spLocks noGrp="1"/>
          </p:cNvSpPr>
          <p:nvPr>
            <p:ph type="title"/>
          </p:nvPr>
        </p:nvSpPr>
        <p:spPr>
          <a:xfrm>
            <a:off x="359153" y="871522"/>
            <a:ext cx="47744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5" name="Picture 4">
            <a:extLst>
              <a:ext uri="{FF2B5EF4-FFF2-40B4-BE49-F238E27FC236}">
                <a16:creationId xmlns:a16="http://schemas.microsoft.com/office/drawing/2014/main" id="{28263780-5FA7-D94F-BC78-BED3F467B1B1}"/>
              </a:ext>
            </a:extLst>
          </p:cNvPr>
          <p:cNvPicPr>
            <a:picLocks noChangeAspect="1"/>
          </p:cNvPicPr>
          <p:nvPr/>
        </p:nvPicPr>
        <p:blipFill>
          <a:blip r:embed="rId2"/>
          <a:stretch>
            <a:fillRect/>
          </a:stretch>
        </p:blipFill>
        <p:spPr>
          <a:xfrm>
            <a:off x="5191120" y="153062"/>
            <a:ext cx="9080127" cy="7075052"/>
          </a:xfrm>
          <a:prstGeom prst="rect">
            <a:avLst/>
          </a:prstGeom>
        </p:spPr>
      </p:pic>
      <p:sp>
        <p:nvSpPr>
          <p:cNvPr id="6" name="Oval 5">
            <a:extLst>
              <a:ext uri="{FF2B5EF4-FFF2-40B4-BE49-F238E27FC236}">
                <a16:creationId xmlns:a16="http://schemas.microsoft.com/office/drawing/2014/main" id="{82C1B3EA-46D1-1A43-BC23-A47E2735A3BF}"/>
              </a:ext>
            </a:extLst>
          </p:cNvPr>
          <p:cNvSpPr/>
          <p:nvPr/>
        </p:nvSpPr>
        <p:spPr>
          <a:xfrm>
            <a:off x="359153" y="3363686"/>
            <a:ext cx="5214333" cy="3402894"/>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Usually, it takes 2 to 3 business days for approval.</a:t>
            </a:r>
          </a:p>
          <a:p>
            <a:pPr algn="ctr"/>
            <a:r>
              <a:rPr lang="en-US" sz="3000" dirty="0"/>
              <a:t>It got approved for me in 24 hours. </a:t>
            </a:r>
          </a:p>
        </p:txBody>
      </p:sp>
    </p:spTree>
    <p:extLst>
      <p:ext uri="{BB962C8B-B14F-4D97-AF65-F5344CB8AC3E}">
        <p14:creationId xmlns:p14="http://schemas.microsoft.com/office/powerpoint/2010/main" val="27772356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Delivery Pipelines</a:t>
            </a:r>
          </a:p>
          <a:p>
            <a:pPr marL="0" indent="0" algn="ctr">
              <a:buNone/>
            </a:pPr>
            <a:r>
              <a:rPr lang="en-US" sz="5000" b="1" dirty="0">
                <a:solidFill>
                  <a:srgbClr val="C00000"/>
                </a:solidFill>
              </a:rPr>
              <a:t>Release Pipelines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420" y="33250"/>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6785285" y="48288"/>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614447" y="1018902"/>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6643254" y="1025125"/>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0176945" y="105421"/>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0157419" y="1203424"/>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pic>
        <p:nvPicPr>
          <p:cNvPr id="19" name="Picture 18">
            <a:extLst>
              <a:ext uri="{FF2B5EF4-FFF2-40B4-BE49-F238E27FC236}">
                <a16:creationId xmlns:a16="http://schemas.microsoft.com/office/drawing/2014/main" id="{36D9A88B-27F6-4540-89AF-29DE7CB133E2}"/>
              </a:ext>
            </a:extLst>
          </p:cNvPr>
          <p:cNvPicPr>
            <a:picLocks noChangeAspect="1"/>
          </p:cNvPicPr>
          <p:nvPr/>
        </p:nvPicPr>
        <p:blipFill>
          <a:blip r:embed="rId7"/>
          <a:stretch>
            <a:fillRect/>
          </a:stretch>
        </p:blipFill>
        <p:spPr>
          <a:xfrm>
            <a:off x="13363102" y="92065"/>
            <a:ext cx="927355" cy="927355"/>
          </a:xfrm>
          <a:prstGeom prst="rect">
            <a:avLst/>
          </a:prstGeom>
        </p:spPr>
      </p:pic>
      <p:sp>
        <p:nvSpPr>
          <p:cNvPr id="20" name="TextBox 19">
            <a:extLst>
              <a:ext uri="{FF2B5EF4-FFF2-40B4-BE49-F238E27FC236}">
                <a16:creationId xmlns:a16="http://schemas.microsoft.com/office/drawing/2014/main" id="{7F9E74D9-D73E-6F4C-A819-BD307A52E775}"/>
              </a:ext>
            </a:extLst>
          </p:cNvPr>
          <p:cNvSpPr txBox="1"/>
          <p:nvPr/>
        </p:nvSpPr>
        <p:spPr>
          <a:xfrm>
            <a:off x="13221071" y="1068902"/>
            <a:ext cx="1122422" cy="1015663"/>
          </a:xfrm>
          <a:prstGeom prst="rect">
            <a:avLst/>
          </a:prstGeom>
          <a:noFill/>
        </p:spPr>
        <p:txBody>
          <a:bodyPr wrap="none" rtlCol="0">
            <a:spAutoFit/>
          </a:bodyPr>
          <a:lstStyle/>
          <a:p>
            <a:pPr algn="ctr"/>
            <a:r>
              <a:rPr lang="en-US" sz="2000" dirty="0"/>
              <a:t>Azure</a:t>
            </a:r>
          </a:p>
          <a:p>
            <a:pPr algn="ctr"/>
            <a:r>
              <a:rPr lang="en-US" sz="2000" dirty="0"/>
              <a:t>Release</a:t>
            </a:r>
          </a:p>
          <a:p>
            <a:pPr algn="ctr"/>
            <a:r>
              <a:rPr lang="en-US" sz="2000" dirty="0"/>
              <a:t>Pipelines</a:t>
            </a:r>
          </a:p>
        </p:txBody>
      </p:sp>
      <p:sp>
        <p:nvSpPr>
          <p:cNvPr id="21" name="Oval 20">
            <a:extLst>
              <a:ext uri="{FF2B5EF4-FFF2-40B4-BE49-F238E27FC236}">
                <a16:creationId xmlns:a16="http://schemas.microsoft.com/office/drawing/2014/main" id="{FB229ECE-7718-E843-B81C-FAACE04ED615}"/>
              </a:ext>
            </a:extLst>
          </p:cNvPr>
          <p:cNvSpPr/>
          <p:nvPr/>
        </p:nvSpPr>
        <p:spPr>
          <a:xfrm>
            <a:off x="4995097" y="179163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2166510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EC278F-7BCC-E047-8267-51D8539A504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938645" y="2986714"/>
            <a:ext cx="12839700" cy="4241800"/>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1005840" y="1549231"/>
            <a:ext cx="12772505" cy="92479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To achieve </a:t>
            </a:r>
            <a:r>
              <a:rPr lang="en-US" sz="4000" dirty="0">
                <a:solidFill>
                  <a:srgbClr val="FFFF00"/>
                </a:solidFill>
              </a:rPr>
              <a:t>Continuous Delivery </a:t>
            </a:r>
            <a:r>
              <a:rPr lang="en-US" sz="4000" dirty="0"/>
              <a:t>we use Release Pipelines</a:t>
            </a:r>
          </a:p>
        </p:txBody>
      </p:sp>
    </p:spTree>
    <p:extLst>
      <p:ext uri="{BB962C8B-B14F-4D97-AF65-F5344CB8AC3E}">
        <p14:creationId xmlns:p14="http://schemas.microsoft.com/office/powerpoint/2010/main" val="2777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A952BA-E078-8E48-B78A-8CD075FEB2D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1086889" y="1770848"/>
            <a:ext cx="12725400" cy="5181600"/>
          </a:xfrm>
          <a:prstGeom prst="rect">
            <a:avLst/>
          </a:prstGeom>
        </p:spPr>
      </p:pic>
    </p:spTree>
    <p:extLst>
      <p:ext uri="{BB962C8B-B14F-4D97-AF65-F5344CB8AC3E}">
        <p14:creationId xmlns:p14="http://schemas.microsoft.com/office/powerpoint/2010/main" val="237274298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35589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down)">
                                      <p:cBhvr>
                                        <p:cTn id="70" dur="500"/>
                                        <p:tgtEl>
                                          <p:spTgt spid="62"/>
                                        </p:tgtEl>
                                      </p:cBhvr>
                                    </p:animEffect>
                                  </p:childTnLst>
                                </p:cTn>
                              </p:par>
                              <p:par>
                                <p:cTn id="71" presetID="22" presetClass="entr" presetSubtype="4"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500"/>
                                        <p:tgtEl>
                                          <p:spTgt spid="4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wipe(down)">
                                      <p:cBhvr>
                                        <p:cTn id="81" dur="500"/>
                                        <p:tgtEl>
                                          <p:spTgt spid="160"/>
                                        </p:tgtEl>
                                      </p:cBhvr>
                                    </p:animEffect>
                                  </p:childTnLst>
                                </p:cTn>
                              </p:par>
                              <p:par>
                                <p:cTn id="82" presetID="22" presetClass="entr" presetSubtype="4" fill="hold" nodeType="with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ipe(down)">
                                      <p:cBhvr>
                                        <p:cTn id="84" dur="500"/>
                                        <p:tgtEl>
                                          <p:spTgt spid="12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down)">
                                      <p:cBhvr>
                                        <p:cTn id="87" dur="500"/>
                                        <p:tgtEl>
                                          <p:spTgt spid="63"/>
                                        </p:tgtEl>
                                      </p:cBhvr>
                                    </p:animEffect>
                                  </p:childTnLst>
                                </p:cTn>
                              </p:par>
                              <p:par>
                                <p:cTn id="88" presetID="22" presetClass="entr" presetSubtype="4" fill="hold" nodeType="with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par>
                                <p:cTn id="91" presetID="22" presetClass="entr" presetSubtype="4"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47"/>
                                        </p:tgtEl>
                                        <p:attrNameLst>
                                          <p:attrName>style.visibility</p:attrName>
                                        </p:attrNameLst>
                                      </p:cBhvr>
                                      <p:to>
                                        <p:strVal val="visible"/>
                                      </p:to>
                                    </p:set>
                                    <p:animEffect transition="in" filter="wipe(down)">
                                      <p:cBhvr>
                                        <p:cTn id="96" dur="500"/>
                                        <p:tgtEl>
                                          <p:spTgt spid="14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62"/>
                                        </p:tgtEl>
                                        <p:attrNameLst>
                                          <p:attrName>style.visibility</p:attrName>
                                        </p:attrNameLst>
                                      </p:cBhvr>
                                      <p:to>
                                        <p:strVal val="visible"/>
                                      </p:to>
                                    </p:set>
                                    <p:animEffect transition="in" filter="wipe(down)">
                                      <p:cBhvr>
                                        <p:cTn id="104" dur="500"/>
                                        <p:tgtEl>
                                          <p:spTgt spid="162"/>
                                        </p:tgtEl>
                                      </p:cBhvr>
                                    </p:animEffect>
                                  </p:childTnLst>
                                </p:cTn>
                              </p:par>
                              <p:par>
                                <p:cTn id="105" presetID="22" presetClass="entr" presetSubtype="4"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down)">
                                      <p:cBhvr>
                                        <p:cTn id="107" dur="500"/>
                                        <p:tgtEl>
                                          <p:spTgt spid="6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down)">
                                      <p:cBhvr>
                                        <p:cTn id="110" dur="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ipe(down)">
                                      <p:cBhvr>
                                        <p:cTn id="115" dur="500"/>
                                        <p:tgtEl>
                                          <p:spTgt spid="13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49"/>
                                        </p:tgtEl>
                                        <p:attrNameLst>
                                          <p:attrName>style.visibility</p:attrName>
                                        </p:attrNameLst>
                                      </p:cBhvr>
                                      <p:to>
                                        <p:strVal val="visible"/>
                                      </p:to>
                                    </p:set>
                                    <p:animEffect transition="in" filter="wipe(down)">
                                      <p:cBhvr>
                                        <p:cTn id="118" dur="500"/>
                                        <p:tgtEl>
                                          <p:spTgt spid="149"/>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wipe(down)">
                                      <p:cBhvr>
                                        <p:cTn id="126" dur="500"/>
                                        <p:tgtEl>
                                          <p:spTgt spid="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22" presetClass="entr" presetSubtype="4"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down)">
                                      <p:cBhvr>
                                        <p:cTn id="132" dur="500"/>
                                        <p:tgtEl>
                                          <p:spTgt spid="6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down)">
                                      <p:cBhvr>
                                        <p:cTn id="135" dur="5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134"/>
                                        </p:tgtEl>
                                        <p:attrNameLst>
                                          <p:attrName>style.visibility</p:attrName>
                                        </p:attrNameLst>
                                      </p:cBhvr>
                                      <p:to>
                                        <p:strVal val="visible"/>
                                      </p:to>
                                    </p:set>
                                    <p:animEffect transition="in" filter="wipe(down)">
                                      <p:cBhvr>
                                        <p:cTn id="140" dur="500"/>
                                        <p:tgtEl>
                                          <p:spTgt spid="134"/>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wipe(down)">
                                      <p:cBhvr>
                                        <p:cTn id="143" dur="500"/>
                                        <p:tgtEl>
                                          <p:spTgt spid="153"/>
                                        </p:tgtEl>
                                      </p:cBhvr>
                                    </p:animEffect>
                                  </p:childTnLst>
                                </p:cTn>
                              </p:par>
                              <p:par>
                                <p:cTn id="144" presetID="22" presetClass="entr" presetSubtype="4"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55"/>
                                        </p:tgtEl>
                                        <p:attrNameLst>
                                          <p:attrName>style.visibility</p:attrName>
                                        </p:attrNameLst>
                                      </p:cBhvr>
                                      <p:to>
                                        <p:strVal val="visible"/>
                                      </p:to>
                                    </p:set>
                                    <p:animEffect transition="in" filter="wipe(down)">
                                      <p:cBhvr>
                                        <p:cTn id="151" dur="500"/>
                                        <p:tgtEl>
                                          <p:spTgt spid="1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wipe(down)">
                                      <p:cBhvr>
                                        <p:cTn id="156" dur="500"/>
                                        <p:tgtEl>
                                          <p:spTgt spid="1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wipe(down)">
                                      <p:cBhvr>
                                        <p:cTn id="159" dur="500"/>
                                        <p:tgtEl>
                                          <p:spTgt spid="154"/>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down)">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down)">
                                      <p:cBhvr>
                                        <p:cTn id="170" dur="500"/>
                                        <p:tgtEl>
                                          <p:spTgt spid="148"/>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69"/>
                                        </p:tgtEl>
                                        <p:attrNameLst>
                                          <p:attrName>style.visibility</p:attrName>
                                        </p:attrNameLst>
                                      </p:cBhvr>
                                      <p:to>
                                        <p:strVal val="visible"/>
                                      </p:to>
                                    </p:set>
                                    <p:animEffect transition="in" filter="wipe(down)">
                                      <p:cBhvr>
                                        <p:cTn id="173" dur="500"/>
                                        <p:tgtEl>
                                          <p:spTgt spid="169"/>
                                        </p:tgtEl>
                                      </p:cBhvr>
                                    </p:animEffect>
                                  </p:childTnLst>
                                </p:cTn>
                              </p:par>
                              <p:par>
                                <p:cTn id="174" presetID="22" presetClass="entr" presetSubtype="4" fill="hold" nodeType="withEffect">
                                  <p:stCondLst>
                                    <p:cond delay="0"/>
                                  </p:stCondLst>
                                  <p:childTnLst>
                                    <p:set>
                                      <p:cBhvr>
                                        <p:cTn id="175" dur="1" fill="hold">
                                          <p:stCondLst>
                                            <p:cond delay="0"/>
                                          </p:stCondLst>
                                        </p:cTn>
                                        <p:tgtEl>
                                          <p:spTgt spid="23"/>
                                        </p:tgtEl>
                                        <p:attrNameLst>
                                          <p:attrName>style.visibility</p:attrName>
                                        </p:attrNameLst>
                                      </p:cBhvr>
                                      <p:to>
                                        <p:strVal val="visible"/>
                                      </p:to>
                                    </p:set>
                                    <p:animEffect transition="in" filter="wipe(down)">
                                      <p:cBhvr>
                                        <p:cTn id="176" dur="500"/>
                                        <p:tgtEl>
                                          <p:spTgt spid="2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26"/>
                                        </p:tgtEl>
                                        <p:attrNameLst>
                                          <p:attrName>style.visibility</p:attrName>
                                        </p:attrNameLst>
                                      </p:cBhvr>
                                      <p:to>
                                        <p:strVal val="visible"/>
                                      </p:to>
                                    </p:set>
                                    <p:animEffect transition="in" filter="wipe(down)">
                                      <p:cBhvr>
                                        <p:cTn id="181" dur="500"/>
                                        <p:tgtEl>
                                          <p:spTgt spid="2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wipe(down)">
                                      <p:cBhvr>
                                        <p:cTn id="18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20" grpId="0" animBg="1"/>
      <p:bldP spid="9" grpId="0" animBg="1"/>
      <p:bldP spid="24" grpId="0" animBg="1"/>
      <p:bldP spid="55" grpId="0" animBg="1"/>
      <p:bldP spid="48" grpId="0"/>
      <p:bldP spid="62" grpId="0" animBg="1"/>
      <p:bldP spid="63" grpId="0" animBg="1"/>
      <p:bldP spid="65" grpId="0" animBg="1"/>
      <p:bldP spid="66" grpId="0" animBg="1"/>
      <p:bldP spid="68" grpId="0" animBg="1"/>
      <p:bldP spid="160" grpId="0" animBg="1"/>
      <p:bldP spid="162" grpId="0" animBg="1"/>
      <p:bldP spid="169" grpId="0" animBg="1"/>
      <p:bldP spid="147" grpId="0" animBg="1"/>
      <p:bldP spid="149" grpId="0" animBg="1"/>
      <p:bldP spid="152" grpId="0" animBg="1"/>
      <p:bldP spid="153" grpId="0" animBg="1"/>
      <p:bldP spid="154" grpId="0" animBg="1"/>
      <p:bldP spid="15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85573268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153908588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7606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199984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39360284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17914469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159320131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MySQL Single Server</a:t>
            </a:r>
            <a:endParaRPr lang="en-US" sz="5000" b="1" dirty="0">
              <a:solidFill>
                <a:srgbClr val="C0000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02A990F-9986-3747-BE04-C2D10E202839}"/>
              </a:ext>
            </a:extLst>
          </p:cNvPr>
          <p:cNvSpPr/>
          <p:nvPr/>
        </p:nvSpPr>
        <p:spPr>
          <a:xfrm>
            <a:off x="4897518" y="137628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pic>
        <p:nvPicPr>
          <p:cNvPr id="12" name="Graphic 11">
            <a:extLst>
              <a:ext uri="{FF2B5EF4-FFF2-40B4-BE49-F238E27FC236}">
                <a16:creationId xmlns:a16="http://schemas.microsoft.com/office/drawing/2014/main" id="{E91793FC-AA2B-C94B-95FB-4E12F3CFB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76A6679-DB00-C446-95D4-B9A22F2B6A6F}"/>
              </a:ext>
            </a:extLst>
          </p:cNvPr>
          <p:cNvSpPr txBox="1"/>
          <p:nvPr/>
        </p:nvSpPr>
        <p:spPr>
          <a:xfrm>
            <a:off x="3039911" y="201312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58C5EADE-B212-984D-987D-9AF4E36A76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24772" y="62085"/>
            <a:ext cx="1444400" cy="1444400"/>
          </a:xfrm>
          <a:prstGeom prst="rect">
            <a:avLst/>
          </a:prstGeom>
        </p:spPr>
      </p:pic>
      <p:sp>
        <p:nvSpPr>
          <p:cNvPr id="7" name="TextBox 6">
            <a:extLst>
              <a:ext uri="{FF2B5EF4-FFF2-40B4-BE49-F238E27FC236}">
                <a16:creationId xmlns:a16="http://schemas.microsoft.com/office/drawing/2014/main" id="{615850DD-D3CF-BF42-B581-3C56063E9D4B}"/>
              </a:ext>
            </a:extLst>
          </p:cNvPr>
          <p:cNvSpPr txBox="1"/>
          <p:nvPr/>
        </p:nvSpPr>
        <p:spPr>
          <a:xfrm>
            <a:off x="12641109" y="1635393"/>
            <a:ext cx="1789144" cy="430887"/>
          </a:xfrm>
          <a:prstGeom prst="rect">
            <a:avLst/>
          </a:prstGeom>
          <a:noFill/>
        </p:spPr>
        <p:txBody>
          <a:bodyPr wrap="none" rtlCol="0">
            <a:spAutoFit/>
          </a:bodyPr>
          <a:lstStyle/>
          <a:p>
            <a:r>
              <a:rPr lang="en-US" dirty="0"/>
              <a:t>MySQL Server</a:t>
            </a:r>
          </a:p>
        </p:txBody>
      </p:sp>
      <p:pic>
        <p:nvPicPr>
          <p:cNvPr id="15" name="Graphic 14">
            <a:extLst>
              <a:ext uri="{FF2B5EF4-FFF2-40B4-BE49-F238E27FC236}">
                <a16:creationId xmlns:a16="http://schemas.microsoft.com/office/drawing/2014/main" id="{2DEE267A-F7AF-3A47-B493-FA9EC33A04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9070" y="170943"/>
            <a:ext cx="1489657" cy="1489657"/>
          </a:xfrm>
          <a:prstGeom prst="rect">
            <a:avLst/>
          </a:prstGeom>
        </p:spPr>
      </p:pic>
      <p:sp>
        <p:nvSpPr>
          <p:cNvPr id="16" name="TextBox 15">
            <a:extLst>
              <a:ext uri="{FF2B5EF4-FFF2-40B4-BE49-F238E27FC236}">
                <a16:creationId xmlns:a16="http://schemas.microsoft.com/office/drawing/2014/main" id="{8213DC81-E427-F146-8A31-B41ACD6DAB59}"/>
              </a:ext>
            </a:extLst>
          </p:cNvPr>
          <p:cNvSpPr txBox="1"/>
          <p:nvPr/>
        </p:nvSpPr>
        <p:spPr>
          <a:xfrm>
            <a:off x="860712" y="1964896"/>
            <a:ext cx="1539011" cy="769441"/>
          </a:xfrm>
          <a:prstGeom prst="rect">
            <a:avLst/>
          </a:prstGeom>
          <a:noFill/>
        </p:spPr>
        <p:txBody>
          <a:bodyPr wrap="none" rtlCol="0">
            <a:spAutoFit/>
          </a:bodyPr>
          <a:lstStyle/>
          <a:p>
            <a:pPr algn="ctr"/>
            <a:r>
              <a:rPr lang="en-US" dirty="0"/>
              <a:t>Application </a:t>
            </a:r>
          </a:p>
          <a:p>
            <a:pPr algn="ctr"/>
            <a:r>
              <a:rPr lang="en-US" dirty="0"/>
              <a:t>Gateway</a:t>
            </a:r>
          </a:p>
        </p:txBody>
      </p:sp>
    </p:spTree>
    <p:extLst>
      <p:ext uri="{BB962C8B-B14F-4D97-AF65-F5344CB8AC3E}">
        <p14:creationId xmlns:p14="http://schemas.microsoft.com/office/powerpoint/2010/main" val="351790631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4F1352-3CF2-AB4C-AD69-C69714018F9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2C591B7-0C81-1744-87DE-BFE3E9114EE5}"/>
              </a:ext>
            </a:extLst>
          </p:cNvPr>
          <p:cNvSpPr>
            <a:spLocks noGrp="1"/>
          </p:cNvSpPr>
          <p:nvPr>
            <p:ph type="title"/>
          </p:nvPr>
        </p:nvSpPr>
        <p:spPr>
          <a:xfrm>
            <a:off x="2451463" y="-6839"/>
            <a:ext cx="9727474" cy="728679"/>
          </a:xfrm>
        </p:spPr>
        <p:txBody>
          <a:bodyPr>
            <a:normAutofit fontScale="90000"/>
          </a:bodyPr>
          <a:lstStyle/>
          <a:p>
            <a:r>
              <a:rPr lang="en-US" dirty="0"/>
              <a:t>Azure MySQL Deployment Options</a:t>
            </a:r>
          </a:p>
        </p:txBody>
      </p:sp>
      <p:pic>
        <p:nvPicPr>
          <p:cNvPr id="5" name="Picture 4">
            <a:extLst>
              <a:ext uri="{FF2B5EF4-FFF2-40B4-BE49-F238E27FC236}">
                <a16:creationId xmlns:a16="http://schemas.microsoft.com/office/drawing/2014/main" id="{FEAB80D2-8768-1844-BA89-D02D404AC66E}"/>
              </a:ext>
            </a:extLst>
          </p:cNvPr>
          <p:cNvPicPr>
            <a:picLocks noChangeAspect="1"/>
          </p:cNvPicPr>
          <p:nvPr/>
        </p:nvPicPr>
        <p:blipFill>
          <a:blip r:embed="rId2"/>
          <a:stretch>
            <a:fillRect/>
          </a:stretch>
        </p:blipFill>
        <p:spPr>
          <a:xfrm>
            <a:off x="674914" y="811579"/>
            <a:ext cx="13280572" cy="6696181"/>
          </a:xfrm>
          <a:prstGeom prst="rect">
            <a:avLst/>
          </a:prstGeom>
          <a:ln w="57150">
            <a:solidFill>
              <a:schemeClr val="accent6">
                <a:lumMod val="75000"/>
              </a:schemeClr>
            </a:solidFill>
          </a:ln>
        </p:spPr>
      </p:pic>
      <p:sp>
        <p:nvSpPr>
          <p:cNvPr id="6" name="Oval 5">
            <a:extLst>
              <a:ext uri="{FF2B5EF4-FFF2-40B4-BE49-F238E27FC236}">
                <a16:creationId xmlns:a16="http://schemas.microsoft.com/office/drawing/2014/main" id="{C05D3B84-223A-774A-A013-C8362903387B}"/>
              </a:ext>
            </a:extLst>
          </p:cNvPr>
          <p:cNvSpPr/>
          <p:nvPr/>
        </p:nvSpPr>
        <p:spPr>
          <a:xfrm>
            <a:off x="9361716" y="1981201"/>
            <a:ext cx="4275908" cy="8926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 not available as on today</a:t>
            </a:r>
          </a:p>
        </p:txBody>
      </p:sp>
      <p:sp>
        <p:nvSpPr>
          <p:cNvPr id="8" name="Down Arrow 7">
            <a:extLst>
              <a:ext uri="{FF2B5EF4-FFF2-40B4-BE49-F238E27FC236}">
                <a16:creationId xmlns:a16="http://schemas.microsoft.com/office/drawing/2014/main" id="{4CF757B1-5CAC-E246-9279-BBD36B76F734}"/>
              </a:ext>
            </a:extLst>
          </p:cNvPr>
          <p:cNvSpPr/>
          <p:nvPr/>
        </p:nvSpPr>
        <p:spPr>
          <a:xfrm>
            <a:off x="11375571" y="2873829"/>
            <a:ext cx="261258" cy="67491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27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500"/>
                                        <p:tgtEl>
                                          <p:spTgt spid="69"/>
                                        </p:tgtEl>
                                      </p:cBhvr>
                                    </p:animEffect>
                                  </p:childTnLst>
                                </p:cTn>
                              </p:par>
                              <p:par>
                                <p:cTn id="25" presetID="22" presetClass="entr" presetSubtype="4"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par>
                                <p:cTn id="51" presetID="22" presetClass="entr" presetSubtype="4"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par>
                                <p:cTn id="57" presetID="2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down)">
                                      <p:cBhvr>
                                        <p:cTn id="67" dur="500"/>
                                        <p:tgtEl>
                                          <p:spTgt spid="73"/>
                                        </p:tgtEl>
                                      </p:cBhvr>
                                    </p:animEffect>
                                  </p:childTnLst>
                                </p:cTn>
                              </p:par>
                              <p:par>
                                <p:cTn id="68" presetID="22" presetClass="entr" presetSubtype="4"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down)">
                                      <p:cBhvr>
                                        <p:cTn id="75" dur="500"/>
                                        <p:tgtEl>
                                          <p:spTgt spid="93"/>
                                        </p:tgtEl>
                                      </p:cBhvr>
                                    </p:animEffect>
                                  </p:childTnLst>
                                </p:cTn>
                              </p:par>
                              <p:par>
                                <p:cTn id="76" presetID="2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wipe(down)">
                                      <p:cBhvr>
                                        <p:cTn id="78" dur="500"/>
                                        <p:tgtEl>
                                          <p:spTgt spid="9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wipe(down)">
                                      <p:cBhvr>
                                        <p:cTn id="84" dur="500"/>
                                        <p:tgtEl>
                                          <p:spTgt spid="1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wipe(down)">
                                      <p:cBhvr>
                                        <p:cTn id="87" dur="500"/>
                                        <p:tgtEl>
                                          <p:spTgt spid="122"/>
                                        </p:tgtEl>
                                      </p:cBhvr>
                                    </p:animEffect>
                                  </p:childTnLst>
                                </p:cTn>
                              </p:par>
                              <p:par>
                                <p:cTn id="88" presetID="22" presetClass="entr" presetSubtype="4"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wipe(down)">
                                      <p:cBhvr>
                                        <p:cTn id="90" dur="500"/>
                                        <p:tgtEl>
                                          <p:spTgt spid="123"/>
                                        </p:tgtEl>
                                      </p:cBhvr>
                                    </p:animEffect>
                                  </p:childTnLst>
                                </p:cTn>
                              </p:par>
                              <p:par>
                                <p:cTn id="91" presetID="22" presetClass="entr" presetSubtype="4"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down)">
                                      <p:cBhvr>
                                        <p:cTn id="93" dur="500"/>
                                        <p:tgtEl>
                                          <p:spTgt spid="6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down)">
                                      <p:cBhvr>
                                        <p:cTn id="96" dur="500"/>
                                        <p:tgtEl>
                                          <p:spTgt spid="6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down)">
                                      <p:cBhvr>
                                        <p:cTn id="102" dur="500"/>
                                        <p:tgtEl>
                                          <p:spTgt spid="5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down)">
                                      <p:cBhvr>
                                        <p:cTn id="105" dur="500"/>
                                        <p:tgtEl>
                                          <p:spTgt spid="52"/>
                                        </p:tgtEl>
                                      </p:cBhvr>
                                    </p:animEffect>
                                  </p:childTnLst>
                                </p:cTn>
                              </p:par>
                              <p:par>
                                <p:cTn id="106" presetID="22" presetClass="entr" presetSubtype="4"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down)">
                                      <p:cBhvr>
                                        <p:cTn id="111" dur="500"/>
                                        <p:tgtEl>
                                          <p:spTgt spid="53"/>
                                        </p:tgtEl>
                                      </p:cBhvr>
                                    </p:animEffect>
                                  </p:childTnLst>
                                </p:cTn>
                              </p:par>
                              <p:par>
                                <p:cTn id="112" presetID="22" presetClass="entr" presetSubtype="4" fill="hold" nodeType="with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wipe(down)">
                                      <p:cBhvr>
                                        <p:cTn id="114" dur="500"/>
                                        <p:tgtEl>
                                          <p:spTgt spid="54"/>
                                        </p:tgtEl>
                                      </p:cBhvr>
                                    </p:animEffect>
                                  </p:childTnLst>
                                </p:cTn>
                              </p:par>
                              <p:par>
                                <p:cTn id="115" presetID="22" presetClass="entr" presetSubtype="4"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down)">
                                      <p:cBhvr>
                                        <p:cTn id="117" dur="500"/>
                                        <p:tgtEl>
                                          <p:spTgt spid="1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down)">
                                      <p:cBhvr>
                                        <p:cTn id="120" dur="500"/>
                                        <p:tgtEl>
                                          <p:spTgt spid="5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down)">
                                      <p:cBhvr>
                                        <p:cTn id="123" dur="500"/>
                                        <p:tgtEl>
                                          <p:spTgt spid="58"/>
                                        </p:tgtEl>
                                      </p:cBhvr>
                                    </p:animEffect>
                                  </p:childTnLst>
                                </p:cTn>
                              </p:par>
                              <p:par>
                                <p:cTn id="124" presetID="22" presetClass="entr" presetSubtype="4" fill="hold" nodeType="with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wipe(down)">
                                      <p:cBhvr>
                                        <p:cTn id="126" dur="500"/>
                                        <p:tgtEl>
                                          <p:spTgt spid="59"/>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down)">
                                      <p:cBhvr>
                                        <p:cTn id="129" dur="500"/>
                                        <p:tgtEl>
                                          <p:spTgt spid="60"/>
                                        </p:tgtEl>
                                      </p:cBhvr>
                                    </p:animEffect>
                                  </p:childTnLst>
                                </p:cTn>
                              </p:par>
                              <p:par>
                                <p:cTn id="130" presetID="22" presetClass="entr" presetSubtype="4" fill="hold" nodeType="withEffect">
                                  <p:stCondLst>
                                    <p:cond delay="0"/>
                                  </p:stCondLst>
                                  <p:childTnLst>
                                    <p:set>
                                      <p:cBhvr>
                                        <p:cTn id="131" dur="1" fill="hold">
                                          <p:stCondLst>
                                            <p:cond delay="0"/>
                                          </p:stCondLst>
                                        </p:cTn>
                                        <p:tgtEl>
                                          <p:spTgt spid="152"/>
                                        </p:tgtEl>
                                        <p:attrNameLst>
                                          <p:attrName>style.visibility</p:attrName>
                                        </p:attrNameLst>
                                      </p:cBhvr>
                                      <p:to>
                                        <p:strVal val="visible"/>
                                      </p:to>
                                    </p:set>
                                    <p:animEffect transition="in" filter="wipe(down)">
                                      <p:cBhvr>
                                        <p:cTn id="132" dur="500"/>
                                        <p:tgtEl>
                                          <p:spTgt spid="152"/>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down)">
                                      <p:cBhvr>
                                        <p:cTn id="135" dur="500"/>
                                        <p:tgtEl>
                                          <p:spTgt spid="15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wipe(down)">
                                      <p:cBhvr>
                                        <p:cTn id="140" dur="500"/>
                                        <p:tgtEl>
                                          <p:spTgt spid="70"/>
                                        </p:tgtEl>
                                      </p:cBhvr>
                                    </p:animEffect>
                                  </p:childTnLst>
                                </p:cTn>
                              </p:par>
                              <p:par>
                                <p:cTn id="141" presetID="22" presetClass="entr" presetSubtype="4"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down)">
                                      <p:cBhvr>
                                        <p:cTn id="143" dur="500"/>
                                        <p:tgtEl>
                                          <p:spTgt spid="49"/>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down)">
                                      <p:cBhvr>
                                        <p:cTn id="146" dur="500"/>
                                        <p:tgtEl>
                                          <p:spTgt spid="8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wipe(down)">
                                      <p:cBhvr>
                                        <p:cTn id="151" dur="500"/>
                                        <p:tgtEl>
                                          <p:spTgt spid="124"/>
                                        </p:tgtEl>
                                      </p:cBhvr>
                                    </p:animEffect>
                                  </p:childTnLst>
                                </p:cTn>
                              </p:par>
                              <p:par>
                                <p:cTn id="152" presetID="22" presetClass="entr" presetSubtype="4"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wipe(down)">
                                      <p:cBhvr>
                                        <p:cTn id="154" dur="500"/>
                                        <p:tgtEl>
                                          <p:spTgt spid="39"/>
                                        </p:tgtEl>
                                      </p:cBhvr>
                                    </p:animEffect>
                                  </p:childTnLst>
                                </p:cTn>
                              </p:par>
                              <p:par>
                                <p:cTn id="155" presetID="22" presetClass="entr" presetSubtype="4" fill="hold"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down)">
                                      <p:cBhvr>
                                        <p:cTn id="1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P spid="62" grpId="0" animBg="1"/>
      <p:bldP spid="63" grpId="0"/>
      <p:bldP spid="69" grpId="0" animBg="1"/>
      <p:bldP spid="72" grpId="0"/>
      <p:bldP spid="16" grpId="0" animBg="1"/>
      <p:bldP spid="73"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76D180-3925-6B4A-A68C-09D07F28E5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247BC62-CC3C-6144-AAAA-0AAE5CEBFBA8}"/>
              </a:ext>
            </a:extLst>
          </p:cNvPr>
          <p:cNvSpPr>
            <a:spLocks noGrp="1"/>
          </p:cNvSpPr>
          <p:nvPr>
            <p:ph type="title"/>
          </p:nvPr>
        </p:nvSpPr>
        <p:spPr>
          <a:xfrm>
            <a:off x="482321" y="3226211"/>
            <a:ext cx="4460463" cy="1188851"/>
          </a:xfrm>
        </p:spPr>
        <p:txBody>
          <a:bodyPr>
            <a:normAutofit fontScale="90000"/>
          </a:bodyPr>
          <a:lstStyle/>
          <a:p>
            <a:r>
              <a:rPr lang="en-US" dirty="0"/>
              <a:t>Azure MySQL</a:t>
            </a:r>
            <a:br>
              <a:rPr lang="en-US" dirty="0"/>
            </a:br>
            <a:r>
              <a:rPr lang="en-US" dirty="0"/>
              <a:t>Single Server</a:t>
            </a:r>
            <a:br>
              <a:rPr lang="en-US" dirty="0"/>
            </a:br>
            <a:r>
              <a:rPr lang="en-US" dirty="0"/>
              <a:t>with</a:t>
            </a:r>
            <a:br>
              <a:rPr lang="en-US" dirty="0"/>
            </a:br>
            <a:r>
              <a:rPr lang="en-US" dirty="0"/>
              <a:t>Virtual Network Rules</a:t>
            </a:r>
          </a:p>
        </p:txBody>
      </p:sp>
      <p:pic>
        <p:nvPicPr>
          <p:cNvPr id="5" name="Picture 4">
            <a:extLst>
              <a:ext uri="{FF2B5EF4-FFF2-40B4-BE49-F238E27FC236}">
                <a16:creationId xmlns:a16="http://schemas.microsoft.com/office/drawing/2014/main" id="{CFD59576-C8B4-0D43-A01F-416A35E25F28}"/>
              </a:ext>
            </a:extLst>
          </p:cNvPr>
          <p:cNvPicPr>
            <a:picLocks noChangeAspect="1"/>
          </p:cNvPicPr>
          <p:nvPr/>
        </p:nvPicPr>
        <p:blipFill>
          <a:blip r:embed="rId2"/>
          <a:stretch>
            <a:fillRect/>
          </a:stretch>
        </p:blipFill>
        <p:spPr>
          <a:xfrm>
            <a:off x="5373528" y="0"/>
            <a:ext cx="8774551" cy="7641275"/>
          </a:xfrm>
          <a:prstGeom prst="rect">
            <a:avLst/>
          </a:prstGeom>
        </p:spPr>
      </p:pic>
    </p:spTree>
    <p:extLst>
      <p:ext uri="{BB962C8B-B14F-4D97-AF65-F5344CB8AC3E}">
        <p14:creationId xmlns:p14="http://schemas.microsoft.com/office/powerpoint/2010/main" val="40215145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785029" y="89084"/>
            <a:ext cx="7094675" cy="553998"/>
          </a:xfrm>
        </p:spPr>
        <p:txBody>
          <a:bodyPr>
            <a:normAutofit fontScale="90000"/>
          </a:bodyPr>
          <a:lstStyle/>
          <a:p>
            <a:r>
              <a:rPr lang="en-US" dirty="0"/>
              <a:t>Azure  Resources</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522588" y="1741239"/>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76137778-4CC7-B943-B7DC-E3BF2A7FDDB7}"/>
              </a:ext>
            </a:extLst>
          </p:cNvPr>
          <p:cNvSpPr/>
          <p:nvPr/>
        </p:nvSpPr>
        <p:spPr>
          <a:xfrm>
            <a:off x="370290" y="783772"/>
            <a:ext cx="7728681" cy="6346371"/>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2099993" y="833344"/>
            <a:ext cx="4464748" cy="553998"/>
          </a:xfrm>
          <a:prstGeom prst="rect">
            <a:avLst/>
          </a:prstGeom>
          <a:noFill/>
        </p:spPr>
        <p:txBody>
          <a:bodyPr wrap="none" rtlCol="0">
            <a:spAutoFit/>
          </a:bodyPr>
          <a:lstStyle/>
          <a:p>
            <a:r>
              <a:rPr lang="en-US" sz="3000" b="1" dirty="0"/>
              <a:t>Azure MySQL Single Server</a:t>
            </a:r>
          </a:p>
        </p:txBody>
      </p:sp>
      <p:pic>
        <p:nvPicPr>
          <p:cNvPr id="42" name="Graphic 41">
            <a:extLst>
              <a:ext uri="{FF2B5EF4-FFF2-40B4-BE49-F238E27FC236}">
                <a16:creationId xmlns:a16="http://schemas.microsoft.com/office/drawing/2014/main" id="{162D731F-692E-3F4C-9722-74D9F5276F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1788426"/>
            <a:ext cx="933004" cy="933004"/>
          </a:xfrm>
          <a:prstGeom prst="rect">
            <a:avLst/>
          </a:prstGeom>
        </p:spPr>
      </p:pic>
      <p:sp>
        <p:nvSpPr>
          <p:cNvPr id="25" name="TextBox 24">
            <a:extLst>
              <a:ext uri="{FF2B5EF4-FFF2-40B4-BE49-F238E27FC236}">
                <a16:creationId xmlns:a16="http://schemas.microsoft.com/office/drawing/2014/main" id="{56A624D4-02F4-1749-A3D1-F8A579FEDAD0}"/>
              </a:ext>
            </a:extLst>
          </p:cNvPr>
          <p:cNvSpPr txBox="1"/>
          <p:nvPr/>
        </p:nvSpPr>
        <p:spPr>
          <a:xfrm>
            <a:off x="1726096" y="2013859"/>
            <a:ext cx="4020216" cy="553998"/>
          </a:xfrm>
          <a:prstGeom prst="rect">
            <a:avLst/>
          </a:prstGeom>
          <a:noFill/>
        </p:spPr>
        <p:txBody>
          <a:bodyPr wrap="square" rtlCol="0">
            <a:spAutoFit/>
          </a:bodyPr>
          <a:lstStyle/>
          <a:p>
            <a:r>
              <a:rPr lang="en-IN" sz="3000" dirty="0" err="1"/>
              <a:t>azurerm_mysql_server</a:t>
            </a:r>
            <a:endParaRPr lang="en-IN" sz="3000" dirty="0"/>
          </a:p>
        </p:txBody>
      </p:sp>
      <p:sp>
        <p:nvSpPr>
          <p:cNvPr id="43" name="Rounded Rectangle 42">
            <a:extLst>
              <a:ext uri="{FF2B5EF4-FFF2-40B4-BE49-F238E27FC236}">
                <a16:creationId xmlns:a16="http://schemas.microsoft.com/office/drawing/2014/main" id="{329BF598-C120-F547-9C70-A095F7050538}"/>
              </a:ext>
            </a:extLst>
          </p:cNvPr>
          <p:cNvSpPr/>
          <p:nvPr/>
        </p:nvSpPr>
        <p:spPr>
          <a:xfrm>
            <a:off x="522588" y="299405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AF2A4679-425B-F44E-B4F0-39D38A459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3041237"/>
            <a:ext cx="933004" cy="933004"/>
          </a:xfrm>
          <a:prstGeom prst="rect">
            <a:avLst/>
          </a:prstGeom>
        </p:spPr>
      </p:pic>
      <p:sp>
        <p:nvSpPr>
          <p:cNvPr id="45" name="TextBox 44">
            <a:extLst>
              <a:ext uri="{FF2B5EF4-FFF2-40B4-BE49-F238E27FC236}">
                <a16:creationId xmlns:a16="http://schemas.microsoft.com/office/drawing/2014/main" id="{E353ED36-3278-BC47-8DE1-30B494E23F7F}"/>
              </a:ext>
            </a:extLst>
          </p:cNvPr>
          <p:cNvSpPr txBox="1"/>
          <p:nvPr/>
        </p:nvSpPr>
        <p:spPr>
          <a:xfrm>
            <a:off x="1726095" y="3266670"/>
            <a:ext cx="4653109" cy="553998"/>
          </a:xfrm>
          <a:prstGeom prst="rect">
            <a:avLst/>
          </a:prstGeom>
          <a:noFill/>
        </p:spPr>
        <p:txBody>
          <a:bodyPr wrap="square" rtlCol="0">
            <a:spAutoFit/>
          </a:bodyPr>
          <a:lstStyle/>
          <a:p>
            <a:r>
              <a:rPr lang="en-IN" sz="3000" dirty="0" err="1"/>
              <a:t>azurerm_mysql_database</a:t>
            </a:r>
            <a:endParaRPr lang="en-IN" sz="3000" dirty="0"/>
          </a:p>
        </p:txBody>
      </p:sp>
      <p:sp>
        <p:nvSpPr>
          <p:cNvPr id="46" name="Rounded Rectangle 45">
            <a:extLst>
              <a:ext uri="{FF2B5EF4-FFF2-40B4-BE49-F238E27FC236}">
                <a16:creationId xmlns:a16="http://schemas.microsoft.com/office/drawing/2014/main" id="{581C73DD-BF91-024D-BEB4-6DF5CA8AC439}"/>
              </a:ext>
            </a:extLst>
          </p:cNvPr>
          <p:cNvSpPr/>
          <p:nvPr/>
        </p:nvSpPr>
        <p:spPr>
          <a:xfrm>
            <a:off x="522588" y="427336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C1FCE99B-C2A1-294A-9052-74571272B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4320547"/>
            <a:ext cx="933004" cy="933004"/>
          </a:xfrm>
          <a:prstGeom prst="rect">
            <a:avLst/>
          </a:prstGeom>
        </p:spPr>
      </p:pic>
      <p:sp>
        <p:nvSpPr>
          <p:cNvPr id="48" name="TextBox 47">
            <a:extLst>
              <a:ext uri="{FF2B5EF4-FFF2-40B4-BE49-F238E27FC236}">
                <a16:creationId xmlns:a16="http://schemas.microsoft.com/office/drawing/2014/main" id="{CA703260-60D3-9846-9406-ABBAC7DCE6E3}"/>
              </a:ext>
            </a:extLst>
          </p:cNvPr>
          <p:cNvSpPr txBox="1"/>
          <p:nvPr/>
        </p:nvSpPr>
        <p:spPr>
          <a:xfrm>
            <a:off x="1726095" y="4545980"/>
            <a:ext cx="5284481" cy="553998"/>
          </a:xfrm>
          <a:prstGeom prst="rect">
            <a:avLst/>
          </a:prstGeom>
          <a:noFill/>
        </p:spPr>
        <p:txBody>
          <a:bodyPr wrap="square" rtlCol="0">
            <a:spAutoFit/>
          </a:bodyPr>
          <a:lstStyle/>
          <a:p>
            <a:r>
              <a:rPr lang="en-IN" sz="3000" dirty="0" err="1"/>
              <a:t>azurerm_mysql_firewall_rule</a:t>
            </a:r>
            <a:endParaRPr lang="en-IN" sz="3000" dirty="0"/>
          </a:p>
        </p:txBody>
      </p:sp>
      <p:sp>
        <p:nvSpPr>
          <p:cNvPr id="49" name="Rounded Rectangle 48">
            <a:extLst>
              <a:ext uri="{FF2B5EF4-FFF2-40B4-BE49-F238E27FC236}">
                <a16:creationId xmlns:a16="http://schemas.microsoft.com/office/drawing/2014/main" id="{DE04E9B9-2435-E44A-995C-D853779D64B0}"/>
              </a:ext>
            </a:extLst>
          </p:cNvPr>
          <p:cNvSpPr/>
          <p:nvPr/>
        </p:nvSpPr>
        <p:spPr>
          <a:xfrm>
            <a:off x="522588" y="555267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B0EC65EC-70C5-6F4E-B8EE-C061166C0E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5599857"/>
            <a:ext cx="933004" cy="933004"/>
          </a:xfrm>
          <a:prstGeom prst="rect">
            <a:avLst/>
          </a:prstGeom>
        </p:spPr>
      </p:pic>
      <p:sp>
        <p:nvSpPr>
          <p:cNvPr id="51" name="TextBox 50">
            <a:extLst>
              <a:ext uri="{FF2B5EF4-FFF2-40B4-BE49-F238E27FC236}">
                <a16:creationId xmlns:a16="http://schemas.microsoft.com/office/drawing/2014/main" id="{19B8D5DF-9A57-0145-A0AA-FDFAFD3203B1}"/>
              </a:ext>
            </a:extLst>
          </p:cNvPr>
          <p:cNvSpPr txBox="1"/>
          <p:nvPr/>
        </p:nvSpPr>
        <p:spPr>
          <a:xfrm>
            <a:off x="1726095" y="5825290"/>
            <a:ext cx="6155338" cy="553998"/>
          </a:xfrm>
          <a:prstGeom prst="rect">
            <a:avLst/>
          </a:prstGeom>
          <a:noFill/>
        </p:spPr>
        <p:txBody>
          <a:bodyPr wrap="square" rtlCol="0">
            <a:spAutoFit/>
          </a:bodyPr>
          <a:lstStyle/>
          <a:p>
            <a:r>
              <a:rPr lang="en-IN" sz="3000" dirty="0" err="1"/>
              <a:t>azurerm_mysql_virtual_network_rule</a:t>
            </a:r>
            <a:endParaRPr lang="en-IN" sz="3000" dirty="0"/>
          </a:p>
        </p:txBody>
      </p:sp>
      <p:sp>
        <p:nvSpPr>
          <p:cNvPr id="52" name="Title 3">
            <a:extLst>
              <a:ext uri="{FF2B5EF4-FFF2-40B4-BE49-F238E27FC236}">
                <a16:creationId xmlns:a16="http://schemas.microsoft.com/office/drawing/2014/main" id="{DBBF7346-DB7A-B14F-A1FC-3C1645B9C139}"/>
              </a:ext>
            </a:extLst>
          </p:cNvPr>
          <p:cNvSpPr txBox="1">
            <a:spLocks/>
          </p:cNvSpPr>
          <p:nvPr/>
        </p:nvSpPr>
        <p:spPr>
          <a:xfrm>
            <a:off x="8566882" y="229774"/>
            <a:ext cx="5693228" cy="553998"/>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800" dirty="0"/>
              <a:t>Terraform Concepts</a:t>
            </a:r>
          </a:p>
        </p:txBody>
      </p:sp>
      <p:sp>
        <p:nvSpPr>
          <p:cNvPr id="27" name="Rounded Rectangle 26">
            <a:extLst>
              <a:ext uri="{FF2B5EF4-FFF2-40B4-BE49-F238E27FC236}">
                <a16:creationId xmlns:a16="http://schemas.microsoft.com/office/drawing/2014/main" id="{461BBDA0-4562-244A-9733-7427936E5F81}"/>
              </a:ext>
            </a:extLst>
          </p:cNvPr>
          <p:cNvSpPr/>
          <p:nvPr/>
        </p:nvSpPr>
        <p:spPr>
          <a:xfrm>
            <a:off x="8839200" y="1387342"/>
            <a:ext cx="5431971" cy="7789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a:t>
            </a:r>
            <a:r>
              <a:rPr lang="en-US" sz="2500" dirty="0" err="1"/>
              <a:t>name.auto.tfvars</a:t>
            </a:r>
            <a:endParaRPr lang="en-US" sz="2500" dirty="0"/>
          </a:p>
        </p:txBody>
      </p:sp>
      <p:sp>
        <p:nvSpPr>
          <p:cNvPr id="53" name="Rounded Rectangle 52">
            <a:extLst>
              <a:ext uri="{FF2B5EF4-FFF2-40B4-BE49-F238E27FC236}">
                <a16:creationId xmlns:a16="http://schemas.microsoft.com/office/drawing/2014/main" id="{E8AAE911-8297-0344-8BD1-F8E781B0F591}"/>
              </a:ext>
            </a:extLst>
          </p:cNvPr>
          <p:cNvSpPr/>
          <p:nvPr/>
        </p:nvSpPr>
        <p:spPr>
          <a:xfrm>
            <a:off x="8839200" y="2440829"/>
            <a:ext cx="5431971" cy="7789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-var-file=</a:t>
            </a:r>
            <a:r>
              <a:rPr lang="en-US" sz="2500" dirty="0" err="1"/>
              <a:t>secrets.tfvars</a:t>
            </a:r>
            <a:endParaRPr lang="en-US" sz="2500" dirty="0"/>
          </a:p>
        </p:txBody>
      </p:sp>
      <p:sp>
        <p:nvSpPr>
          <p:cNvPr id="21" name="Rounded Rectangle 20">
            <a:extLst>
              <a:ext uri="{FF2B5EF4-FFF2-40B4-BE49-F238E27FC236}">
                <a16:creationId xmlns:a16="http://schemas.microsoft.com/office/drawing/2014/main" id="{ACB93483-5E26-C242-88F6-7B84E4910F2D}"/>
              </a:ext>
            </a:extLst>
          </p:cNvPr>
          <p:cNvSpPr/>
          <p:nvPr/>
        </p:nvSpPr>
        <p:spPr>
          <a:xfrm>
            <a:off x="8839200" y="3494445"/>
            <a:ext cx="5431971" cy="77891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Sensitive Flag = True</a:t>
            </a:r>
          </a:p>
        </p:txBody>
      </p:sp>
    </p:spTree>
    <p:extLst>
      <p:ext uri="{BB962C8B-B14F-4D97-AF65-F5344CB8AC3E}">
        <p14:creationId xmlns:p14="http://schemas.microsoft.com/office/powerpoint/2010/main" val="162228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down)">
                                      <p:cBhvr>
                                        <p:cTn id="49" dur="500"/>
                                        <p:tgtEl>
                                          <p:spTgt spid="5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40" grpId="0"/>
      <p:bldP spid="25" grpId="0"/>
      <p:bldP spid="43" grpId="0" animBg="1"/>
      <p:bldP spid="45" grpId="0"/>
      <p:bldP spid="46" grpId="0" animBg="1"/>
      <p:bldP spid="48" grpId="0"/>
      <p:bldP spid="49" grpId="0" animBg="1"/>
      <p:bldP spid="51" grpId="0"/>
      <p:bldP spid="52" grpId="0"/>
      <p:bldP spid="27" grpId="0" animBg="1"/>
      <p:bldP spid="53" grpId="0" animBg="1"/>
      <p:bldP spid="21"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6154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1" grpId="0" animBg="1"/>
      <p:bldP spid="12" grpId="0" animBg="1"/>
      <p:bldP spid="13" grpId="0" animBg="1"/>
      <p:bldP spid="14" grpId="0" animBg="1"/>
      <p:bldP spid="15"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fontScale="90000"/>
          </a:bodyPr>
          <a:lstStyle/>
          <a:p>
            <a:r>
              <a:rPr lang="en-US" dirty="0"/>
              <a:t>User Management Web Application Custom Data</a:t>
            </a:r>
          </a:p>
        </p:txBody>
      </p:sp>
      <p:pic>
        <p:nvPicPr>
          <p:cNvPr id="5" name="Picture 4">
            <a:extLst>
              <a:ext uri="{FF2B5EF4-FFF2-40B4-BE49-F238E27FC236}">
                <a16:creationId xmlns:a16="http://schemas.microsoft.com/office/drawing/2014/main" id="{72913A14-CEAF-1C47-829D-6B4CD80F6C4D}"/>
              </a:ext>
            </a:extLst>
          </p:cNvPr>
          <p:cNvPicPr>
            <a:picLocks noChangeAspect="1"/>
          </p:cNvPicPr>
          <p:nvPr/>
        </p:nvPicPr>
        <p:blipFill>
          <a:blip r:embed="rId2"/>
          <a:stretch>
            <a:fillRect/>
          </a:stretch>
        </p:blipFill>
        <p:spPr>
          <a:xfrm>
            <a:off x="892628" y="1162822"/>
            <a:ext cx="12626680" cy="6391864"/>
          </a:xfrm>
          <a:prstGeom prst="rect">
            <a:avLst/>
          </a:prstGeom>
        </p:spPr>
      </p:pic>
    </p:spTree>
    <p:extLst>
      <p:ext uri="{BB962C8B-B14F-4D97-AF65-F5344CB8AC3E}">
        <p14:creationId xmlns:p14="http://schemas.microsoft.com/office/powerpoint/2010/main" val="38561192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153783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1978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953498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157196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92517" y="2925949"/>
            <a:ext cx="5437426" cy="1188851"/>
          </a:xfrm>
        </p:spPr>
        <p:txBody>
          <a:bodyPr>
            <a:normAutofit fontScale="90000"/>
          </a:bodyPr>
          <a:lstStyle/>
          <a:p>
            <a:r>
              <a:rPr lang="en-US" dirty="0"/>
              <a:t>UMS </a:t>
            </a:r>
            <a:br>
              <a:rPr lang="en-US" dirty="0"/>
            </a:br>
            <a:r>
              <a:rPr lang="en-US" dirty="0"/>
              <a:t>Create Users Screen</a:t>
            </a:r>
          </a:p>
        </p:txBody>
      </p:sp>
      <p:pic>
        <p:nvPicPr>
          <p:cNvPr id="5" name="Picture 4">
            <a:extLst>
              <a:ext uri="{FF2B5EF4-FFF2-40B4-BE49-F238E27FC236}">
                <a16:creationId xmlns:a16="http://schemas.microsoft.com/office/drawing/2014/main" id="{6BDFA36C-3A6A-6E4B-BD68-5E61F036115F}"/>
              </a:ext>
            </a:extLst>
          </p:cNvPr>
          <p:cNvPicPr>
            <a:picLocks noChangeAspect="1"/>
          </p:cNvPicPr>
          <p:nvPr/>
        </p:nvPicPr>
        <p:blipFill>
          <a:blip r:embed="rId2"/>
          <a:stretch>
            <a:fillRect/>
          </a:stretch>
        </p:blipFill>
        <p:spPr>
          <a:xfrm>
            <a:off x="5529943" y="153064"/>
            <a:ext cx="8842322" cy="7260107"/>
          </a:xfrm>
          <a:prstGeom prst="rect">
            <a:avLst/>
          </a:prstGeom>
        </p:spPr>
      </p:pic>
    </p:spTree>
    <p:extLst>
      <p:ext uri="{BB962C8B-B14F-4D97-AF65-F5344CB8AC3E}">
        <p14:creationId xmlns:p14="http://schemas.microsoft.com/office/powerpoint/2010/main" val="17102661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E161B-FA2C-D246-9D61-619F8B6DAD6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F92C94A-A28A-D944-BC41-F518F58B5C92}"/>
              </a:ext>
            </a:extLst>
          </p:cNvPr>
          <p:cNvSpPr>
            <a:spLocks noGrp="1"/>
          </p:cNvSpPr>
          <p:nvPr>
            <p:ph type="title"/>
          </p:nvPr>
        </p:nvSpPr>
        <p:spPr>
          <a:xfrm>
            <a:off x="377126" y="2906485"/>
            <a:ext cx="4510559" cy="1110343"/>
          </a:xfrm>
        </p:spPr>
        <p:txBody>
          <a:bodyPr>
            <a:normAutofit fontScale="90000"/>
          </a:bodyPr>
          <a:lstStyle/>
          <a:p>
            <a:r>
              <a:rPr lang="en-US" dirty="0"/>
              <a:t>UMS </a:t>
            </a:r>
            <a:br>
              <a:rPr lang="en-US" dirty="0"/>
            </a:br>
            <a:r>
              <a:rPr lang="en-US" dirty="0"/>
              <a:t>List Users after</a:t>
            </a:r>
            <a:br>
              <a:rPr lang="en-US" dirty="0"/>
            </a:br>
            <a:r>
              <a:rPr lang="en-US" dirty="0"/>
              <a:t>Create User</a:t>
            </a:r>
          </a:p>
        </p:txBody>
      </p:sp>
      <p:pic>
        <p:nvPicPr>
          <p:cNvPr id="5" name="Picture 4">
            <a:extLst>
              <a:ext uri="{FF2B5EF4-FFF2-40B4-BE49-F238E27FC236}">
                <a16:creationId xmlns:a16="http://schemas.microsoft.com/office/drawing/2014/main" id="{5E1AF08A-D77B-1D44-8848-DA49663AC0C2}"/>
              </a:ext>
            </a:extLst>
          </p:cNvPr>
          <p:cNvPicPr>
            <a:picLocks noChangeAspect="1"/>
          </p:cNvPicPr>
          <p:nvPr/>
        </p:nvPicPr>
        <p:blipFill>
          <a:blip r:embed="rId2"/>
          <a:stretch>
            <a:fillRect/>
          </a:stretch>
        </p:blipFill>
        <p:spPr>
          <a:xfrm>
            <a:off x="5469771" y="130628"/>
            <a:ext cx="8979445" cy="7467600"/>
          </a:xfrm>
          <a:prstGeom prst="rect">
            <a:avLst/>
          </a:prstGeom>
        </p:spPr>
      </p:pic>
    </p:spTree>
    <p:extLst>
      <p:ext uri="{BB962C8B-B14F-4D97-AF65-F5344CB8AC3E}">
        <p14:creationId xmlns:p14="http://schemas.microsoft.com/office/powerpoint/2010/main" val="35314574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85B349-22A9-704D-8C68-3764636AD27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004C649-8E10-9447-9C07-A79C5DCDBEC6}"/>
              </a:ext>
            </a:extLst>
          </p:cNvPr>
          <p:cNvSpPr>
            <a:spLocks noGrp="1"/>
          </p:cNvSpPr>
          <p:nvPr>
            <p:ph type="title"/>
          </p:nvPr>
        </p:nvSpPr>
        <p:spPr>
          <a:xfrm>
            <a:off x="0" y="3194466"/>
            <a:ext cx="5181601" cy="1188851"/>
          </a:xfrm>
        </p:spPr>
        <p:txBody>
          <a:bodyPr>
            <a:normAutofit fontScale="90000"/>
          </a:bodyPr>
          <a:lstStyle/>
          <a:p>
            <a:r>
              <a:rPr lang="en-US" dirty="0"/>
              <a:t>UMS </a:t>
            </a:r>
            <a:br>
              <a:rPr lang="en-US" dirty="0"/>
            </a:br>
            <a:r>
              <a:rPr lang="en-US" dirty="0"/>
              <a:t> Login with </a:t>
            </a:r>
            <a:br>
              <a:rPr lang="en-US" dirty="0"/>
            </a:br>
            <a:r>
              <a:rPr lang="en-US" dirty="0"/>
              <a:t>newly Created User</a:t>
            </a:r>
          </a:p>
        </p:txBody>
      </p:sp>
      <p:pic>
        <p:nvPicPr>
          <p:cNvPr id="5" name="Picture 4">
            <a:extLst>
              <a:ext uri="{FF2B5EF4-FFF2-40B4-BE49-F238E27FC236}">
                <a16:creationId xmlns:a16="http://schemas.microsoft.com/office/drawing/2014/main" id="{BFBF8E15-2590-FE4F-B127-8B85D1DFF519}"/>
              </a:ext>
            </a:extLst>
          </p:cNvPr>
          <p:cNvPicPr>
            <a:picLocks noChangeAspect="1"/>
          </p:cNvPicPr>
          <p:nvPr/>
        </p:nvPicPr>
        <p:blipFill>
          <a:blip r:embed="rId2"/>
          <a:stretch>
            <a:fillRect/>
          </a:stretch>
        </p:blipFill>
        <p:spPr>
          <a:xfrm>
            <a:off x="5561692" y="142176"/>
            <a:ext cx="9015975" cy="7456053"/>
          </a:xfrm>
          <a:prstGeom prst="rect">
            <a:avLst/>
          </a:prstGeom>
        </p:spPr>
      </p:pic>
    </p:spTree>
    <p:extLst>
      <p:ext uri="{BB962C8B-B14F-4D97-AF65-F5344CB8AC3E}">
        <p14:creationId xmlns:p14="http://schemas.microsoft.com/office/powerpoint/2010/main" val="27113243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Enabled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BC5D1EB-EC80-DB42-86EB-5C9EA1EECEB0}"/>
              </a:ext>
            </a:extLst>
          </p:cNvPr>
          <p:cNvCxnSpPr>
            <a:stCxn id="14" idx="1"/>
          </p:cNvCxnSpPr>
          <p:nvPr/>
        </p:nvCxnSpPr>
        <p:spPr>
          <a:xfrm rot="10800000">
            <a:off x="2416630" y="1019503"/>
            <a:ext cx="5235271" cy="1185728"/>
          </a:xfrm>
          <a:prstGeom prst="bentConnector3">
            <a:avLst>
              <a:gd name="adj1" fmla="val 3634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4BC140F-EABF-7249-8CC9-5ABDC8839C11}"/>
              </a:ext>
            </a:extLst>
          </p:cNvPr>
          <p:cNvCxnSpPr>
            <a:stCxn id="7" idx="1"/>
            <a:endCxn id="23" idx="3"/>
          </p:cNvCxnSpPr>
          <p:nvPr/>
        </p:nvCxnSpPr>
        <p:spPr>
          <a:xfrm rot="10800000">
            <a:off x="2928256" y="3414945"/>
            <a:ext cx="4723644" cy="3917"/>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3A91A0F-985D-F14A-8C18-636C62D4C278}"/>
              </a:ext>
            </a:extLst>
          </p:cNvPr>
          <p:cNvCxnSpPr>
            <a:stCxn id="8" idx="1"/>
          </p:cNvCxnSpPr>
          <p:nvPr/>
        </p:nvCxnSpPr>
        <p:spPr>
          <a:xfrm rot="10800000" flipV="1">
            <a:off x="5279572" y="4779828"/>
            <a:ext cx="2372329" cy="531627"/>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8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503677" y="154397"/>
            <a:ext cx="5139779" cy="1188851"/>
          </a:xfrm>
        </p:spPr>
        <p:txBody>
          <a:bodyPr/>
          <a:lstStyle/>
          <a:p>
            <a:r>
              <a:rPr lang="en-US"/>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8503677" y="1846522"/>
            <a:ext cx="5928413"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Application Gateway + Storage Account for AG Error Pages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8503677" y="3207490"/>
            <a:ext cx="5928413"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MySQL Single Server</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8503677" y="4462131"/>
            <a:ext cx="5928413"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r>
              <a:rPr lang="en-US" sz="3000" dirty="0" err="1">
                <a:solidFill>
                  <a:schemeClr val="bg1"/>
                </a:solidFill>
              </a:rPr>
              <a:t>mysqldb.auto.tfvars</a:t>
            </a:r>
            <a:endParaRPr lang="en-US" sz="3000" dirty="0">
              <a:solidFill>
                <a:schemeClr val="bg1"/>
              </a:solidFill>
            </a:endParaRPr>
          </a:p>
        </p:txBody>
      </p:sp>
      <p:sp>
        <p:nvSpPr>
          <p:cNvPr id="14" name="Rounded Rectangle 13">
            <a:extLst>
              <a:ext uri="{FF2B5EF4-FFF2-40B4-BE49-F238E27FC236}">
                <a16:creationId xmlns:a16="http://schemas.microsoft.com/office/drawing/2014/main" id="{BCC3051E-83FE-9543-8550-F3F21B1E34DB}"/>
              </a:ext>
            </a:extLst>
          </p:cNvPr>
          <p:cNvSpPr/>
          <p:nvPr/>
        </p:nvSpPr>
        <p:spPr>
          <a:xfrm>
            <a:off x="8512573" y="5823097"/>
            <a:ext cx="5928413"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p>
          <a:p>
            <a:pPr algn="ctr"/>
            <a:r>
              <a:rPr lang="en-US" sz="3000" dirty="0" err="1">
                <a:solidFill>
                  <a:schemeClr val="bg1"/>
                </a:solidFill>
              </a:rPr>
              <a:t>secrets.tfvars</a:t>
            </a:r>
            <a:endParaRPr lang="en-US" sz="3000" dirty="0">
              <a:solidFill>
                <a:schemeClr val="bg1"/>
              </a:solidFill>
            </a:endParaRPr>
          </a:p>
        </p:txBody>
      </p:sp>
      <p:pic>
        <p:nvPicPr>
          <p:cNvPr id="3" name="Picture 2">
            <a:extLst>
              <a:ext uri="{FF2B5EF4-FFF2-40B4-BE49-F238E27FC236}">
                <a16:creationId xmlns:a16="http://schemas.microsoft.com/office/drawing/2014/main" id="{60950C5D-304A-9F46-9295-849ED8810FE9}"/>
              </a:ext>
            </a:extLst>
          </p:cNvPr>
          <p:cNvPicPr>
            <a:picLocks noChangeAspect="1"/>
          </p:cNvPicPr>
          <p:nvPr/>
        </p:nvPicPr>
        <p:blipFill>
          <a:blip r:embed="rId2"/>
          <a:stretch>
            <a:fillRect/>
          </a:stretch>
        </p:blipFill>
        <p:spPr>
          <a:xfrm>
            <a:off x="131946" y="1411670"/>
            <a:ext cx="6749036" cy="5864679"/>
          </a:xfrm>
          <a:prstGeom prst="rect">
            <a:avLst/>
          </a:prstGeom>
        </p:spPr>
      </p:pic>
      <p:sp>
        <p:nvSpPr>
          <p:cNvPr id="12" name="Rounded Rectangle 11">
            <a:extLst>
              <a:ext uri="{FF2B5EF4-FFF2-40B4-BE49-F238E27FC236}">
                <a16:creationId xmlns:a16="http://schemas.microsoft.com/office/drawing/2014/main" id="{E9FCF666-E500-0444-BF9A-7B92E1223D17}"/>
              </a:ext>
            </a:extLst>
          </p:cNvPr>
          <p:cNvSpPr/>
          <p:nvPr/>
        </p:nvSpPr>
        <p:spPr>
          <a:xfrm>
            <a:off x="219032" y="1491342"/>
            <a:ext cx="6540997" cy="2775857"/>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4E9A06-D016-394E-BFCF-D3D9A49C5780}"/>
              </a:ext>
            </a:extLst>
          </p:cNvPr>
          <p:cNvSpPr/>
          <p:nvPr/>
        </p:nvSpPr>
        <p:spPr>
          <a:xfrm flipV="1">
            <a:off x="219032" y="4423145"/>
            <a:ext cx="5898739" cy="1335398"/>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A4CC92F0-1C34-5440-8898-57B77A4C0C9D}"/>
              </a:ext>
            </a:extLst>
          </p:cNvPr>
          <p:cNvCxnSpPr>
            <a:stCxn id="7" idx="1"/>
            <a:endCxn id="12" idx="3"/>
          </p:cNvCxnSpPr>
          <p:nvPr/>
        </p:nvCxnSpPr>
        <p:spPr>
          <a:xfrm flipH="1">
            <a:off x="6760029" y="2378150"/>
            <a:ext cx="1743648" cy="501121"/>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5C14C8-A0A0-A04D-86F9-95E74B700E03}"/>
              </a:ext>
            </a:extLst>
          </p:cNvPr>
          <p:cNvCxnSpPr>
            <a:stCxn id="8" idx="1"/>
            <a:endCxn id="21" idx="3"/>
          </p:cNvCxnSpPr>
          <p:nvPr/>
        </p:nvCxnSpPr>
        <p:spPr>
          <a:xfrm flipH="1">
            <a:off x="6117771" y="3739118"/>
            <a:ext cx="2385906" cy="135172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12CBDCE-E851-3A42-ACBA-78827328E921}"/>
              </a:ext>
            </a:extLst>
          </p:cNvPr>
          <p:cNvSpPr/>
          <p:nvPr/>
        </p:nvSpPr>
        <p:spPr>
          <a:xfrm flipV="1">
            <a:off x="219032" y="5849747"/>
            <a:ext cx="3340597"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8355D8C-24A2-F845-B015-599C17CD8CDD}"/>
              </a:ext>
            </a:extLst>
          </p:cNvPr>
          <p:cNvSpPr/>
          <p:nvPr/>
        </p:nvSpPr>
        <p:spPr>
          <a:xfrm flipV="1">
            <a:off x="219031" y="6337071"/>
            <a:ext cx="2382655"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AFCEEC5-1F04-C946-86D5-29C5B96DF716}"/>
              </a:ext>
            </a:extLst>
          </p:cNvPr>
          <p:cNvCxnSpPr>
            <a:stCxn id="11" idx="1"/>
            <a:endCxn id="25" idx="3"/>
          </p:cNvCxnSpPr>
          <p:nvPr/>
        </p:nvCxnSpPr>
        <p:spPr>
          <a:xfrm rot="10800000" flipV="1">
            <a:off x="3559629" y="4993758"/>
            <a:ext cx="4944048" cy="1042815"/>
          </a:xfrm>
          <a:prstGeom prst="bentConnector3">
            <a:avLst>
              <a:gd name="adj1" fmla="val 28643"/>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DDEDA-0FF4-7444-B6A5-0729D95FC345}"/>
              </a:ext>
            </a:extLst>
          </p:cNvPr>
          <p:cNvCxnSpPr>
            <a:cxnSpLocks/>
            <a:stCxn id="14" idx="1"/>
            <a:endCxn id="26" idx="3"/>
          </p:cNvCxnSpPr>
          <p:nvPr/>
        </p:nvCxnSpPr>
        <p:spPr>
          <a:xfrm rot="10800000" flipV="1">
            <a:off x="2601687" y="6354724"/>
            <a:ext cx="5910887" cy="169173"/>
          </a:xfrm>
          <a:prstGeom prst="bentConnector3">
            <a:avLst>
              <a:gd name="adj1" fmla="val 23112"/>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2" grpId="0" animBg="1"/>
      <p:bldP spid="21" grpId="0" animBg="1"/>
      <p:bldP spid="25" grpId="0" animBg="1"/>
      <p:bldP spid="26"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3" idx="0"/>
          </p:cNvCxnSpPr>
          <p:nvPr/>
        </p:nvCxnSpPr>
        <p:spPr>
          <a:xfrm rot="16200000" flipV="1">
            <a:off x="9985572" y="-482343"/>
            <a:ext cx="512388" cy="4046101"/>
          </a:xfrm>
          <a:prstGeom prst="bentConnector3">
            <a:avLst>
              <a:gd name="adj1" fmla="val 144615"/>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EF6B70-4559-EF4D-8C25-532448EC4850}"/>
              </a:ext>
            </a:extLst>
          </p:cNvPr>
          <p:cNvPicPr>
            <a:picLocks noChangeAspect="1"/>
          </p:cNvPicPr>
          <p:nvPr/>
        </p:nvPicPr>
        <p:blipFill>
          <a:blip r:embed="rId2"/>
          <a:stretch>
            <a:fillRect/>
          </a:stretch>
        </p:blipFill>
        <p:spPr>
          <a:xfrm>
            <a:off x="134291" y="1276141"/>
            <a:ext cx="9518805" cy="6045727"/>
          </a:xfrm>
          <a:prstGeom prst="rect">
            <a:avLst/>
          </a:prstGeom>
        </p:spPr>
      </p:pic>
      <p:sp>
        <p:nvSpPr>
          <p:cNvPr id="13" name="Rounded Rectangle 12">
            <a:extLst>
              <a:ext uri="{FF2B5EF4-FFF2-40B4-BE49-F238E27FC236}">
                <a16:creationId xmlns:a16="http://schemas.microsoft.com/office/drawing/2014/main" id="{F3294389-0B78-5947-B3DE-6FBF57A2DC92}"/>
              </a:ext>
            </a:extLst>
          </p:cNvPr>
          <p:cNvSpPr/>
          <p:nvPr/>
        </p:nvSpPr>
        <p:spPr>
          <a:xfrm>
            <a:off x="6988629" y="1284514"/>
            <a:ext cx="2460171" cy="751115"/>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27010410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Modules are </a:t>
            </a:r>
            <a:r>
              <a:rPr lang="en-IN" sz="3000">
                <a:solidFill>
                  <a:srgbClr val="FFFF00"/>
                </a:solidFill>
              </a:rPr>
              <a:t>containers for multiple resources </a:t>
            </a:r>
            <a:r>
              <a:rPr lang="en-IN" sz="3000"/>
              <a:t>that are used together. A module consists of a collection of </a:t>
            </a:r>
            <a:r>
              <a:rPr lang="en-IN" sz="3000">
                <a:solidFill>
                  <a:srgbClr val="FFFF00"/>
                </a:solidFill>
              </a:rPr>
              <a:t>.</a:t>
            </a:r>
            <a:r>
              <a:rPr lang="en-IN" sz="3000" err="1">
                <a:solidFill>
                  <a:srgbClr val="FFFF00"/>
                </a:solidFill>
              </a:rPr>
              <a:t>tf</a:t>
            </a:r>
            <a:r>
              <a:rPr lang="en-IN" sz="3000">
                <a:solidFill>
                  <a:srgbClr val="FFFF00"/>
                </a:solidFill>
              </a:rPr>
              <a:t> </a:t>
            </a:r>
            <a:r>
              <a:rPr lang="en-IN" sz="3000"/>
              <a:t>files kept together in a directory.</a:t>
            </a:r>
            <a:endParaRPr lang="en-US" sz="300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Modules are the main way to </a:t>
            </a:r>
            <a:r>
              <a:rPr lang="en-US" sz="2400">
                <a:solidFill>
                  <a:srgbClr val="FFFF00"/>
                </a:solidFill>
              </a:rPr>
              <a:t>package and reuse </a:t>
            </a:r>
            <a:r>
              <a:rPr lang="en-US" sz="240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Every Terraform configuration has at least one module, known as its </a:t>
            </a:r>
            <a:r>
              <a:rPr lang="en-US" sz="2400">
                <a:solidFill>
                  <a:srgbClr val="FFFF00"/>
                </a:solidFill>
              </a:rPr>
              <a:t>root module</a:t>
            </a:r>
            <a:r>
              <a:rPr lang="en-US" sz="2400"/>
              <a:t>, which consists of the resources defined in the </a:t>
            </a:r>
            <a:r>
              <a:rPr lang="en-US" sz="2400">
                <a:solidFill>
                  <a:srgbClr val="FFFF00"/>
                </a:solidFill>
              </a:rPr>
              <a:t>.</a:t>
            </a:r>
            <a:r>
              <a:rPr lang="en-US" sz="2400" err="1">
                <a:solidFill>
                  <a:srgbClr val="FFFF00"/>
                </a:solidFill>
              </a:rPr>
              <a:t>tf</a:t>
            </a:r>
            <a:r>
              <a:rPr lang="en-US" sz="2400">
                <a:solidFill>
                  <a:srgbClr val="FFFF00"/>
                </a:solidFill>
              </a:rPr>
              <a:t> files </a:t>
            </a:r>
            <a:r>
              <a:rPr lang="en-US" sz="2400"/>
              <a:t>in the </a:t>
            </a:r>
            <a:r>
              <a:rPr lang="en-US" sz="240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 Terraform module (usually the </a:t>
            </a:r>
            <a:r>
              <a:rPr lang="en-US" sz="2400">
                <a:solidFill>
                  <a:srgbClr val="FFFF00"/>
                </a:solidFill>
              </a:rPr>
              <a:t>root module </a:t>
            </a:r>
            <a:r>
              <a:rPr lang="en-US" sz="2400"/>
              <a:t>of a configuration) can call </a:t>
            </a:r>
            <a:r>
              <a:rPr lang="en-US" sz="2400">
                <a:solidFill>
                  <a:srgbClr val="FFFF00"/>
                </a:solidFill>
              </a:rPr>
              <a:t>other modules </a:t>
            </a:r>
            <a:r>
              <a:rPr lang="en-US" sz="2400"/>
              <a:t>to include </a:t>
            </a:r>
            <a:r>
              <a:rPr lang="en-US" sz="2400">
                <a:solidFill>
                  <a:srgbClr val="FFFF00"/>
                </a:solidFill>
              </a:rPr>
              <a:t>their resources </a:t>
            </a:r>
            <a:r>
              <a:rPr lang="en-US" sz="240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Child modules </a:t>
            </a:r>
            <a:r>
              <a:rPr lang="en-IN">
                <a:solidFill>
                  <a:srgbClr val="FFFF00"/>
                </a:solidFill>
              </a:rPr>
              <a:t>can be called multiple times </a:t>
            </a:r>
            <a:r>
              <a:rPr lang="en-IN"/>
              <a:t>within the same configuration, and </a:t>
            </a:r>
            <a:r>
              <a:rPr lang="en-IN">
                <a:solidFill>
                  <a:srgbClr val="FFFF00"/>
                </a:solidFill>
              </a:rPr>
              <a:t>multiple configurations </a:t>
            </a:r>
            <a:r>
              <a:rPr lang="en-IN"/>
              <a:t>can use the same child module.</a:t>
            </a:r>
            <a:endParaRPr lang="en-IN" sz="240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addition to modules from </a:t>
            </a:r>
            <a:r>
              <a:rPr lang="en-IN">
                <a:solidFill>
                  <a:srgbClr val="FFFF00"/>
                </a:solidFill>
              </a:rPr>
              <a:t>the local filesystem</a:t>
            </a:r>
            <a:r>
              <a:rPr lang="en-IN"/>
              <a:t>, Terraform can load modules from a </a:t>
            </a:r>
            <a:r>
              <a:rPr lang="en-IN">
                <a:solidFill>
                  <a:srgbClr val="FFFF00"/>
                </a:solidFill>
              </a:rPr>
              <a:t>public or private registry.</a:t>
            </a:r>
            <a:endParaRPr lang="en-IN" sz="240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makes it possible to </a:t>
            </a:r>
            <a:r>
              <a:rPr lang="en-IN">
                <a:solidFill>
                  <a:srgbClr val="FFFF00"/>
                </a:solidFill>
              </a:rPr>
              <a:t>publish modules for others to use</a:t>
            </a:r>
            <a:r>
              <a:rPr lang="en-IN"/>
              <a:t>, and to use modules that others have published.</a:t>
            </a:r>
            <a:endParaRPr lang="en-IN" sz="240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t>A module that has been </a:t>
            </a:r>
            <a:r>
              <a:rPr lang="en-IN" sz="2400">
                <a:solidFill>
                  <a:srgbClr val="FFFF00"/>
                </a:solidFill>
              </a:rPr>
              <a:t>called by another module </a:t>
            </a:r>
            <a:r>
              <a:rPr lang="en-IN" sz="2400"/>
              <a:t>is often referred to as a </a:t>
            </a:r>
            <a:r>
              <a:rPr lang="en-IN" sz="2400">
                <a:solidFill>
                  <a:srgbClr val="FFFF00"/>
                </a:solidFill>
              </a:rPr>
              <a:t>child module.</a:t>
            </a:r>
          </a:p>
        </p:txBody>
      </p:sp>
    </p:spTree>
    <p:extLst>
      <p:ext uri="{BB962C8B-B14F-4D97-AF65-F5344CB8AC3E}">
        <p14:creationId xmlns:p14="http://schemas.microsoft.com/office/powerpoint/2010/main" val="10754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0976652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a:t>Terraform Registry – Use Publicly Available Modules</a:t>
            </a:r>
            <a:endParaRPr lang="en-US" sz="400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Terraform Registry </a:t>
            </a:r>
            <a:r>
              <a:rPr lang="en-IN"/>
              <a:t>hosts a broad collection of </a:t>
            </a:r>
            <a:r>
              <a:rPr lang="en-IN">
                <a:solidFill>
                  <a:srgbClr val="FFFF00"/>
                </a:solidFill>
              </a:rPr>
              <a:t>publicly available </a:t>
            </a:r>
            <a:r>
              <a:rPr lang="en-IN"/>
              <a:t>Terraform modules for configuring many kinds of common infrastructure.</a:t>
            </a:r>
            <a:endParaRPr lang="en-IN" sz="240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These modules </a:t>
            </a:r>
            <a:r>
              <a:rPr lang="en-IN">
                <a:solidFill>
                  <a:srgbClr val="FFFF00"/>
                </a:solidFill>
              </a:rPr>
              <a:t>are free to use</a:t>
            </a:r>
            <a:r>
              <a:rPr lang="en-IN"/>
              <a:t>, and Terraform can </a:t>
            </a:r>
            <a:r>
              <a:rPr lang="en-IN">
                <a:solidFill>
                  <a:srgbClr val="FFFF00"/>
                </a:solidFill>
              </a:rPr>
              <a:t>download them automatically </a:t>
            </a:r>
            <a:r>
              <a:rPr lang="en-IN"/>
              <a:t>if you specify the appropriate source and version in a module call block.</a:t>
            </a:r>
            <a:endParaRPr lang="en-IN" sz="240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1</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31708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manually and then automate using Terraform</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1. Build a </a:t>
            </a:r>
            <a:r>
              <a:rPr lang="en-IN">
                <a:solidFill>
                  <a:srgbClr val="FFFF00"/>
                </a:solidFill>
              </a:rPr>
              <a:t>Static Website </a:t>
            </a:r>
            <a:r>
              <a:rPr lang="en-IN"/>
              <a:t>using Azure manually using Azure Portal.</a:t>
            </a:r>
          </a:p>
          <a:p>
            <a:r>
              <a:rPr lang="en-IN" sz="2400">
                <a:solidFill>
                  <a:schemeClr val="bg1"/>
                </a:solidFill>
              </a:rPr>
              <a:t>2. </a:t>
            </a:r>
            <a:r>
              <a:rPr lang="en-IN" sz="2400">
                <a:solidFill>
                  <a:srgbClr val="FFFF00"/>
                </a:solidFill>
              </a:rPr>
              <a:t>Automate</a:t>
            </a:r>
            <a:r>
              <a:rPr lang="en-IN" sz="240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2</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37568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a Local Terraform Module</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3</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6878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2863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Use various Module Sources</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5</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2305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Private Module Registry in Terraform Cloud &amp; Enterprise</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Members of your organization might </a:t>
            </a:r>
            <a:r>
              <a:rPr lang="en-IN">
                <a:solidFill>
                  <a:srgbClr val="FFFF00"/>
                </a:solidFill>
              </a:rPr>
              <a:t>produce modules </a:t>
            </a:r>
            <a:r>
              <a:rPr lang="en-IN"/>
              <a:t>specifically crafted for your own infrastructure needs.</a:t>
            </a:r>
            <a:endParaRPr lang="en-IN" sz="240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Terraform Cloud </a:t>
            </a:r>
            <a:r>
              <a:rPr lang="en-IN"/>
              <a:t>and </a:t>
            </a:r>
            <a:r>
              <a:rPr lang="en-IN">
                <a:solidFill>
                  <a:srgbClr val="FFFF00"/>
                </a:solidFill>
              </a:rPr>
              <a:t>Terraform Enterprise </a:t>
            </a:r>
            <a:r>
              <a:rPr lang="en-IN"/>
              <a:t>both include a private module registry for sharing modules </a:t>
            </a:r>
            <a:r>
              <a:rPr lang="en-IN">
                <a:solidFill>
                  <a:srgbClr val="FFFF00"/>
                </a:solidFill>
              </a:rPr>
              <a:t>internally</a:t>
            </a:r>
            <a:r>
              <a:rPr lang="en-IN"/>
              <a:t> within your organization.</a:t>
            </a:r>
            <a:endParaRPr lang="en-IN" sz="2400">
              <a:solidFill>
                <a:srgbClr val="FFFF00"/>
              </a:solidFill>
            </a:endParaRPr>
          </a:p>
        </p:txBody>
      </p:sp>
      <p:pic>
        <p:nvPicPr>
          <p:cNvPr id="7" name="Picture 6">
            <a:extLst>
              <a:ext uri="{FF2B5EF4-FFF2-40B4-BE49-F238E27FC236}">
                <a16:creationId xmlns:a16="http://schemas.microsoft.com/office/drawing/2014/main"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6</a:t>
            </a:r>
          </a:p>
        </p:txBody>
      </p:sp>
    </p:spTree>
    <p:extLst>
      <p:ext uri="{BB962C8B-B14F-4D97-AF65-F5344CB8AC3E}">
        <p14:creationId xmlns:p14="http://schemas.microsoft.com/office/powerpoint/2010/main" val="186861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a:solidFill>
                  <a:srgbClr val="00B050"/>
                </a:solidFill>
              </a:rPr>
              <a:t>Practical </a:t>
            </a:r>
            <a:r>
              <a:rPr lang="en-US" sz="4500"/>
              <a:t>Examples &amp; </a:t>
            </a:r>
            <a:r>
              <a:rPr lang="en-US" sz="4500">
                <a:solidFill>
                  <a:srgbClr val="00B050"/>
                </a:solidFill>
              </a:rPr>
              <a:t>Step-by-Step</a:t>
            </a:r>
            <a:r>
              <a:rPr lang="en-US" sz="4500"/>
              <a:t> Documentation on </a:t>
            </a:r>
            <a:r>
              <a:rPr lang="en-US" sz="4500" err="1"/>
              <a:t>Github</a:t>
            </a:r>
            <a:endParaRPr lang="en-US" sz="4500"/>
          </a:p>
        </p:txBody>
      </p:sp>
      <p:sp>
        <p:nvSpPr>
          <p:cNvPr id="8" name="Rounded Rectangle 7">
            <a:extLst>
              <a:ext uri="{FF2B5EF4-FFF2-40B4-BE49-F238E27FC236}">
                <a16:creationId xmlns:a16="http://schemas.microsoft.com/office/drawing/2014/main"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2" name="TextBox 11">
            <a:extLst>
              <a:ext uri="{FF2B5EF4-FFF2-40B4-BE49-F238E27FC236}">
                <a16:creationId xmlns:a16="http://schemas.microsoft.com/office/drawing/2014/main"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10 Minutes</a:t>
            </a:r>
          </a:p>
        </p:txBody>
      </p:sp>
      <p:sp>
        <p:nvSpPr>
          <p:cNvPr id="14" name="Rounded Rectangle 13">
            <a:extLst>
              <a:ext uri="{FF2B5EF4-FFF2-40B4-BE49-F238E27FC236}">
                <a16:creationId xmlns:a16="http://schemas.microsoft.com/office/drawing/2014/main" id="{2FFDD575-4D58-4D48-813C-8376C66B424D}"/>
              </a:ext>
            </a:extLst>
          </p:cNvPr>
          <p:cNvSpPr/>
          <p:nvPr/>
        </p:nvSpPr>
        <p:spPr>
          <a:xfrm>
            <a:off x="12143125" y="2422882"/>
            <a:ext cx="2137629" cy="3325265"/>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7281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a:t>ALL LIVE SLIDES ARE BEFORE THIS SLIDE</a:t>
            </a:r>
          </a:p>
        </p:txBody>
      </p:sp>
    </p:spTree>
    <p:extLst>
      <p:ext uri="{BB962C8B-B14F-4D97-AF65-F5344CB8AC3E}">
        <p14:creationId xmlns:p14="http://schemas.microsoft.com/office/powerpoint/2010/main" val="2890545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8702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077896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38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00329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DEFFFB-47F4-0B46-9A55-D4F375125EF3}"/>
              </a:ext>
            </a:extLst>
          </p:cNvPr>
          <p:cNvSpPr>
            <a:spLocks noGrp="1"/>
          </p:cNvSpPr>
          <p:nvPr>
            <p:ph type="title"/>
          </p:nvPr>
        </p:nvSpPr>
        <p:spPr>
          <a:xfrm>
            <a:off x="1005840" y="50243"/>
            <a:ext cx="12618720" cy="993047"/>
          </a:xfrm>
        </p:spPr>
        <p:txBody>
          <a:bodyPr>
            <a:normAutofit/>
          </a:bodyPr>
          <a:lstStyle/>
          <a:p>
            <a:r>
              <a:rPr lang="en-US" dirty="0">
                <a:solidFill>
                  <a:schemeClr val="accent6">
                    <a:lumMod val="75000"/>
                  </a:schemeClr>
                </a:solidFill>
              </a:rPr>
              <a:t>20 Azure Services</a:t>
            </a:r>
          </a:p>
        </p:txBody>
      </p:sp>
      <p:sp>
        <p:nvSpPr>
          <p:cNvPr id="3" name="Footer Placeholder 2">
            <a:extLst>
              <a:ext uri="{FF2B5EF4-FFF2-40B4-BE49-F238E27FC236}">
                <a16:creationId xmlns:a16="http://schemas.microsoft.com/office/drawing/2014/main" id="{B53A450E-0C06-AD4E-A4F5-DAE2DF325F15}"/>
              </a:ext>
            </a:extLst>
          </p:cNvPr>
          <p:cNvSpPr>
            <a:spLocks noGrp="1"/>
          </p:cNvSpPr>
          <p:nvPr>
            <p:ph type="ftr" sz="quarter" idx="11"/>
          </p:nvPr>
        </p:nvSpPr>
        <p:spPr>
          <a:xfrm>
            <a:off x="0" y="7741207"/>
            <a:ext cx="2514600" cy="438150"/>
          </a:xfrm>
        </p:spPr>
        <p:txBody>
          <a:bodyPr/>
          <a:lstStyle/>
          <a:p>
            <a:pPr algn="l"/>
            <a:r>
              <a:rPr lang="en-GB" dirty="0"/>
              <a:t>@</a:t>
            </a:r>
          </a:p>
        </p:txBody>
      </p:sp>
      <p:pic>
        <p:nvPicPr>
          <p:cNvPr id="5" name="Graphic 4">
            <a:extLst>
              <a:ext uri="{FF2B5EF4-FFF2-40B4-BE49-F238E27FC236}">
                <a16:creationId xmlns:a16="http://schemas.microsoft.com/office/drawing/2014/main" id="{ABB773AB-41C3-E246-86E6-4F8F1DD64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40" y="1245179"/>
            <a:ext cx="1257111" cy="1257111"/>
          </a:xfrm>
          <a:prstGeom prst="rect">
            <a:avLst/>
          </a:prstGeom>
        </p:spPr>
      </p:pic>
      <p:pic>
        <p:nvPicPr>
          <p:cNvPr id="6" name="Graphic 5">
            <a:extLst>
              <a:ext uri="{FF2B5EF4-FFF2-40B4-BE49-F238E27FC236}">
                <a16:creationId xmlns:a16="http://schemas.microsoft.com/office/drawing/2014/main" id="{ABC94EA8-C496-D545-A9EC-042BA5DA9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2147" y="1309966"/>
            <a:ext cx="1127534" cy="1127534"/>
          </a:xfrm>
          <a:prstGeom prst="rect">
            <a:avLst/>
          </a:prstGeom>
        </p:spPr>
      </p:pic>
      <p:pic>
        <p:nvPicPr>
          <p:cNvPr id="7" name="Graphic 6">
            <a:extLst>
              <a:ext uri="{FF2B5EF4-FFF2-40B4-BE49-F238E27FC236}">
                <a16:creationId xmlns:a16="http://schemas.microsoft.com/office/drawing/2014/main" id="{931E5CED-8E05-1843-850D-2D73B3EE18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0639" y="1153347"/>
            <a:ext cx="1257108" cy="1257108"/>
          </a:xfrm>
          <a:prstGeom prst="rect">
            <a:avLst/>
          </a:prstGeom>
        </p:spPr>
      </p:pic>
      <p:pic>
        <p:nvPicPr>
          <p:cNvPr id="8" name="Graphic 7">
            <a:extLst>
              <a:ext uri="{FF2B5EF4-FFF2-40B4-BE49-F238E27FC236}">
                <a16:creationId xmlns:a16="http://schemas.microsoft.com/office/drawing/2014/main" id="{6D14B722-D72E-E24C-8133-239A00695F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48705" y="1276696"/>
            <a:ext cx="1066358" cy="1066358"/>
          </a:xfrm>
          <a:prstGeom prst="rect">
            <a:avLst/>
          </a:prstGeom>
        </p:spPr>
      </p:pic>
      <p:pic>
        <p:nvPicPr>
          <p:cNvPr id="10" name="Graphic 9">
            <a:extLst>
              <a:ext uri="{FF2B5EF4-FFF2-40B4-BE49-F238E27FC236}">
                <a16:creationId xmlns:a16="http://schemas.microsoft.com/office/drawing/2014/main" id="{ECB4F790-094D-084C-9EFB-0A43DBED8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2767" y="3662835"/>
            <a:ext cx="1117656" cy="1117656"/>
          </a:xfrm>
          <a:prstGeom prst="rect">
            <a:avLst/>
          </a:prstGeom>
        </p:spPr>
      </p:pic>
      <p:pic>
        <p:nvPicPr>
          <p:cNvPr id="11" name="Graphic 10">
            <a:extLst>
              <a:ext uri="{FF2B5EF4-FFF2-40B4-BE49-F238E27FC236}">
                <a16:creationId xmlns:a16="http://schemas.microsoft.com/office/drawing/2014/main" id="{738C3828-F459-244E-AE2F-6DF27D3BD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6607" y="3570149"/>
            <a:ext cx="1095576" cy="1095576"/>
          </a:xfrm>
          <a:prstGeom prst="rect">
            <a:avLst/>
          </a:prstGeom>
        </p:spPr>
      </p:pic>
      <p:pic>
        <p:nvPicPr>
          <p:cNvPr id="12" name="Picture 11">
            <a:extLst>
              <a:ext uri="{FF2B5EF4-FFF2-40B4-BE49-F238E27FC236}">
                <a16:creationId xmlns:a16="http://schemas.microsoft.com/office/drawing/2014/main" id="{93249A14-0527-5948-B7B3-2DE21466BEB6}"/>
              </a:ext>
            </a:extLst>
          </p:cNvPr>
          <p:cNvPicPr>
            <a:picLocks noChangeAspect="1"/>
          </p:cNvPicPr>
          <p:nvPr/>
        </p:nvPicPr>
        <p:blipFill>
          <a:blip r:embed="rId14"/>
          <a:stretch>
            <a:fillRect/>
          </a:stretch>
        </p:blipFill>
        <p:spPr>
          <a:xfrm>
            <a:off x="6010367" y="3582720"/>
            <a:ext cx="1099916" cy="1117656"/>
          </a:xfrm>
          <a:prstGeom prst="rect">
            <a:avLst/>
          </a:prstGeom>
        </p:spPr>
      </p:pic>
      <p:pic>
        <p:nvPicPr>
          <p:cNvPr id="13" name="Graphic 12">
            <a:extLst>
              <a:ext uri="{FF2B5EF4-FFF2-40B4-BE49-F238E27FC236}">
                <a16:creationId xmlns:a16="http://schemas.microsoft.com/office/drawing/2014/main" id="{B5D25B19-A1AC-A544-AA80-7F502BA76F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10948" y="3493944"/>
            <a:ext cx="1127284" cy="1127284"/>
          </a:xfrm>
          <a:prstGeom prst="rect">
            <a:avLst/>
          </a:prstGeom>
        </p:spPr>
      </p:pic>
      <p:pic>
        <p:nvPicPr>
          <p:cNvPr id="15" name="Graphic 14">
            <a:extLst>
              <a:ext uri="{FF2B5EF4-FFF2-40B4-BE49-F238E27FC236}">
                <a16:creationId xmlns:a16="http://schemas.microsoft.com/office/drawing/2014/main" id="{C2C908FB-8A1D-3C4A-B5FF-DE8D6F87BCF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80441" y="5668147"/>
            <a:ext cx="1205734" cy="1205734"/>
          </a:xfrm>
          <a:prstGeom prst="rect">
            <a:avLst/>
          </a:prstGeom>
        </p:spPr>
      </p:pic>
      <p:pic>
        <p:nvPicPr>
          <p:cNvPr id="16" name="Graphic 15">
            <a:extLst>
              <a:ext uri="{FF2B5EF4-FFF2-40B4-BE49-F238E27FC236}">
                <a16:creationId xmlns:a16="http://schemas.microsoft.com/office/drawing/2014/main" id="{30F9F9BF-5EA5-0A4E-923F-82F85C55020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75434" y="5827057"/>
            <a:ext cx="915755" cy="915755"/>
          </a:xfrm>
          <a:prstGeom prst="rect">
            <a:avLst/>
          </a:prstGeom>
        </p:spPr>
      </p:pic>
      <p:pic>
        <p:nvPicPr>
          <p:cNvPr id="17" name="Graphic 16">
            <a:extLst>
              <a:ext uri="{FF2B5EF4-FFF2-40B4-BE49-F238E27FC236}">
                <a16:creationId xmlns:a16="http://schemas.microsoft.com/office/drawing/2014/main" id="{6D8991E3-AE77-4A47-83B5-6B3A1CE7D4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22430" y="1268015"/>
            <a:ext cx="1268759" cy="1268759"/>
          </a:xfrm>
          <a:prstGeom prst="rect">
            <a:avLst/>
          </a:prstGeom>
        </p:spPr>
      </p:pic>
      <p:pic>
        <p:nvPicPr>
          <p:cNvPr id="18" name="Graphic 17">
            <a:extLst>
              <a:ext uri="{FF2B5EF4-FFF2-40B4-BE49-F238E27FC236}">
                <a16:creationId xmlns:a16="http://schemas.microsoft.com/office/drawing/2014/main" id="{76DF0226-6D48-0841-B3B6-0BB9DED12A7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86984" y="3433252"/>
            <a:ext cx="1066358" cy="1066358"/>
          </a:xfrm>
          <a:prstGeom prst="rect">
            <a:avLst/>
          </a:prstGeom>
        </p:spPr>
      </p:pic>
      <p:pic>
        <p:nvPicPr>
          <p:cNvPr id="19" name="Graphic 18">
            <a:extLst>
              <a:ext uri="{FF2B5EF4-FFF2-40B4-BE49-F238E27FC236}">
                <a16:creationId xmlns:a16="http://schemas.microsoft.com/office/drawing/2014/main" id="{182C87F6-8DB6-E84D-8370-695B692C21E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36985" y="1245179"/>
            <a:ext cx="1257109" cy="1257109"/>
          </a:xfrm>
          <a:prstGeom prst="rect">
            <a:avLst/>
          </a:prstGeom>
        </p:spPr>
      </p:pic>
      <p:pic>
        <p:nvPicPr>
          <p:cNvPr id="23" name="Graphic 22">
            <a:extLst>
              <a:ext uri="{FF2B5EF4-FFF2-40B4-BE49-F238E27FC236}">
                <a16:creationId xmlns:a16="http://schemas.microsoft.com/office/drawing/2014/main" id="{11BAF2CE-98AD-0A41-AAF5-01F67E38D7D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76411" y="3505877"/>
            <a:ext cx="1207769" cy="1207769"/>
          </a:xfrm>
          <a:prstGeom prst="rect">
            <a:avLst/>
          </a:prstGeom>
        </p:spPr>
      </p:pic>
      <p:pic>
        <p:nvPicPr>
          <p:cNvPr id="24" name="Graphic 23">
            <a:extLst>
              <a:ext uri="{FF2B5EF4-FFF2-40B4-BE49-F238E27FC236}">
                <a16:creationId xmlns:a16="http://schemas.microsoft.com/office/drawing/2014/main" id="{F44F5AED-6EBF-7646-BAAD-B2220770D3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568931" y="5578895"/>
            <a:ext cx="1285867" cy="1285867"/>
          </a:xfrm>
          <a:prstGeom prst="rect">
            <a:avLst/>
          </a:prstGeom>
        </p:spPr>
      </p:pic>
      <p:pic>
        <p:nvPicPr>
          <p:cNvPr id="25" name="Graphic 24">
            <a:extLst>
              <a:ext uri="{FF2B5EF4-FFF2-40B4-BE49-F238E27FC236}">
                <a16:creationId xmlns:a16="http://schemas.microsoft.com/office/drawing/2014/main" id="{8E09230A-7395-EC4B-BEEE-B05CFA0DDE5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16712" y="5615771"/>
            <a:ext cx="1021520" cy="1021520"/>
          </a:xfrm>
          <a:prstGeom prst="rect">
            <a:avLst/>
          </a:prstGeom>
        </p:spPr>
      </p:pic>
      <p:pic>
        <p:nvPicPr>
          <p:cNvPr id="26" name="Graphic 25">
            <a:extLst>
              <a:ext uri="{FF2B5EF4-FFF2-40B4-BE49-F238E27FC236}">
                <a16:creationId xmlns:a16="http://schemas.microsoft.com/office/drawing/2014/main" id="{0C00095F-B536-B644-8AA5-A52A49B9C29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645133" y="5730719"/>
            <a:ext cx="791624" cy="791624"/>
          </a:xfrm>
          <a:prstGeom prst="rect">
            <a:avLst/>
          </a:prstGeom>
        </p:spPr>
      </p:pic>
      <p:pic>
        <p:nvPicPr>
          <p:cNvPr id="27" name="Picture 26">
            <a:extLst>
              <a:ext uri="{FF2B5EF4-FFF2-40B4-BE49-F238E27FC236}">
                <a16:creationId xmlns:a16="http://schemas.microsoft.com/office/drawing/2014/main" id="{274385B7-9599-B643-B536-5C9E9D5A5F4A}"/>
              </a:ext>
            </a:extLst>
          </p:cNvPr>
          <p:cNvPicPr>
            <a:picLocks noChangeAspect="1"/>
          </p:cNvPicPr>
          <p:nvPr/>
        </p:nvPicPr>
        <p:blipFill>
          <a:blip r:embed="rId35"/>
          <a:stretch>
            <a:fillRect/>
          </a:stretch>
        </p:blipFill>
        <p:spPr>
          <a:xfrm>
            <a:off x="13525417" y="5836885"/>
            <a:ext cx="685458" cy="685458"/>
          </a:xfrm>
          <a:prstGeom prst="rect">
            <a:avLst/>
          </a:prstGeom>
        </p:spPr>
      </p:pic>
      <p:pic>
        <p:nvPicPr>
          <p:cNvPr id="28" name="Graphic 27">
            <a:extLst>
              <a:ext uri="{FF2B5EF4-FFF2-40B4-BE49-F238E27FC236}">
                <a16:creationId xmlns:a16="http://schemas.microsoft.com/office/drawing/2014/main" id="{678D21B8-3780-A140-8500-27E9FE115D2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75955" y="5504321"/>
            <a:ext cx="1257111" cy="1257111"/>
          </a:xfrm>
          <a:prstGeom prst="rect">
            <a:avLst/>
          </a:prstGeom>
        </p:spPr>
      </p:pic>
      <p:sp>
        <p:nvSpPr>
          <p:cNvPr id="29" name="TextBox 28">
            <a:extLst>
              <a:ext uri="{FF2B5EF4-FFF2-40B4-BE49-F238E27FC236}">
                <a16:creationId xmlns:a16="http://schemas.microsoft.com/office/drawing/2014/main" id="{78BEB0F8-2B54-F647-A9E0-6677941E1DA2}"/>
              </a:ext>
            </a:extLst>
          </p:cNvPr>
          <p:cNvSpPr txBox="1"/>
          <p:nvPr/>
        </p:nvSpPr>
        <p:spPr>
          <a:xfrm>
            <a:off x="609599" y="2571880"/>
            <a:ext cx="2014526" cy="430887"/>
          </a:xfrm>
          <a:prstGeom prst="rect">
            <a:avLst/>
          </a:prstGeom>
          <a:noFill/>
        </p:spPr>
        <p:txBody>
          <a:bodyPr wrap="none" rtlCol="0">
            <a:spAutoFit/>
          </a:bodyPr>
          <a:lstStyle/>
          <a:p>
            <a:r>
              <a:rPr lang="en-US" dirty="0"/>
              <a:t>Resource Group</a:t>
            </a:r>
          </a:p>
        </p:txBody>
      </p:sp>
      <p:sp>
        <p:nvSpPr>
          <p:cNvPr id="30" name="TextBox 29">
            <a:extLst>
              <a:ext uri="{FF2B5EF4-FFF2-40B4-BE49-F238E27FC236}">
                <a16:creationId xmlns:a16="http://schemas.microsoft.com/office/drawing/2014/main" id="{3B36A87B-75EB-0E44-8A37-BF4DC6E0E8B4}"/>
              </a:ext>
            </a:extLst>
          </p:cNvPr>
          <p:cNvSpPr txBox="1"/>
          <p:nvPr/>
        </p:nvSpPr>
        <p:spPr>
          <a:xfrm>
            <a:off x="3058276" y="2571880"/>
            <a:ext cx="1974002" cy="430887"/>
          </a:xfrm>
          <a:prstGeom prst="rect">
            <a:avLst/>
          </a:prstGeom>
          <a:noFill/>
        </p:spPr>
        <p:txBody>
          <a:bodyPr wrap="none" rtlCol="0">
            <a:spAutoFit/>
          </a:bodyPr>
          <a:lstStyle/>
          <a:p>
            <a:r>
              <a:rPr lang="en-US" dirty="0"/>
              <a:t>Traffic Manager</a:t>
            </a:r>
          </a:p>
        </p:txBody>
      </p:sp>
      <p:sp>
        <p:nvSpPr>
          <p:cNvPr id="31" name="TextBox 30">
            <a:extLst>
              <a:ext uri="{FF2B5EF4-FFF2-40B4-BE49-F238E27FC236}">
                <a16:creationId xmlns:a16="http://schemas.microsoft.com/office/drawing/2014/main" id="{F0441C84-55B9-D744-96BD-2AB185FB29E7}"/>
              </a:ext>
            </a:extLst>
          </p:cNvPr>
          <p:cNvSpPr txBox="1"/>
          <p:nvPr/>
        </p:nvSpPr>
        <p:spPr>
          <a:xfrm>
            <a:off x="5606655" y="2571880"/>
            <a:ext cx="1708545" cy="430887"/>
          </a:xfrm>
          <a:prstGeom prst="rect">
            <a:avLst/>
          </a:prstGeom>
          <a:noFill/>
        </p:spPr>
        <p:txBody>
          <a:bodyPr wrap="none" rtlCol="0">
            <a:spAutoFit/>
          </a:bodyPr>
          <a:lstStyle/>
          <a:p>
            <a:r>
              <a:rPr lang="en-US" dirty="0"/>
              <a:t>NAT Gateway</a:t>
            </a:r>
          </a:p>
        </p:txBody>
      </p:sp>
      <p:sp>
        <p:nvSpPr>
          <p:cNvPr id="32" name="TextBox 31">
            <a:extLst>
              <a:ext uri="{FF2B5EF4-FFF2-40B4-BE49-F238E27FC236}">
                <a16:creationId xmlns:a16="http://schemas.microsoft.com/office/drawing/2014/main" id="{D42F4C37-7932-CF4D-B32A-6AE0E657EC18}"/>
              </a:ext>
            </a:extLst>
          </p:cNvPr>
          <p:cNvSpPr txBox="1"/>
          <p:nvPr/>
        </p:nvSpPr>
        <p:spPr>
          <a:xfrm>
            <a:off x="7744358" y="2572283"/>
            <a:ext cx="2003112" cy="430887"/>
          </a:xfrm>
          <a:prstGeom prst="rect">
            <a:avLst/>
          </a:prstGeom>
          <a:noFill/>
        </p:spPr>
        <p:txBody>
          <a:bodyPr wrap="none" rtlCol="0">
            <a:spAutoFit/>
          </a:bodyPr>
          <a:lstStyle/>
          <a:p>
            <a:r>
              <a:rPr lang="en-US" dirty="0"/>
              <a:t>Virtual Network</a:t>
            </a:r>
          </a:p>
        </p:txBody>
      </p:sp>
      <p:sp>
        <p:nvSpPr>
          <p:cNvPr id="33" name="TextBox 32">
            <a:extLst>
              <a:ext uri="{FF2B5EF4-FFF2-40B4-BE49-F238E27FC236}">
                <a16:creationId xmlns:a16="http://schemas.microsoft.com/office/drawing/2014/main" id="{4829C546-1F19-B243-86A2-CEB7E54B24F4}"/>
              </a:ext>
            </a:extLst>
          </p:cNvPr>
          <p:cNvSpPr txBox="1"/>
          <p:nvPr/>
        </p:nvSpPr>
        <p:spPr>
          <a:xfrm>
            <a:off x="10589027" y="2565785"/>
            <a:ext cx="991041" cy="430887"/>
          </a:xfrm>
          <a:prstGeom prst="rect">
            <a:avLst/>
          </a:prstGeom>
          <a:noFill/>
        </p:spPr>
        <p:txBody>
          <a:bodyPr wrap="none" rtlCol="0">
            <a:spAutoFit/>
          </a:bodyPr>
          <a:lstStyle/>
          <a:p>
            <a:r>
              <a:rPr lang="en-US" dirty="0"/>
              <a:t>Subnet</a:t>
            </a:r>
          </a:p>
        </p:txBody>
      </p:sp>
      <p:sp>
        <p:nvSpPr>
          <p:cNvPr id="34" name="TextBox 33">
            <a:extLst>
              <a:ext uri="{FF2B5EF4-FFF2-40B4-BE49-F238E27FC236}">
                <a16:creationId xmlns:a16="http://schemas.microsoft.com/office/drawing/2014/main" id="{C98723D3-03E8-1448-9D0C-FC5A389F3E6E}"/>
              </a:ext>
            </a:extLst>
          </p:cNvPr>
          <p:cNvSpPr txBox="1"/>
          <p:nvPr/>
        </p:nvSpPr>
        <p:spPr>
          <a:xfrm>
            <a:off x="12207198" y="2560952"/>
            <a:ext cx="2225930" cy="769441"/>
          </a:xfrm>
          <a:prstGeom prst="rect">
            <a:avLst/>
          </a:prstGeom>
          <a:noFill/>
        </p:spPr>
        <p:txBody>
          <a:bodyPr wrap="none" rtlCol="0">
            <a:spAutoFit/>
          </a:bodyPr>
          <a:lstStyle/>
          <a:p>
            <a:pPr algn="ctr"/>
            <a:r>
              <a:rPr lang="en-US" dirty="0"/>
              <a:t>Network Security </a:t>
            </a:r>
          </a:p>
          <a:p>
            <a:pPr algn="ctr"/>
            <a:r>
              <a:rPr lang="en-US" dirty="0"/>
              <a:t>Group</a:t>
            </a:r>
          </a:p>
        </p:txBody>
      </p:sp>
      <p:sp>
        <p:nvSpPr>
          <p:cNvPr id="35" name="TextBox 34">
            <a:extLst>
              <a:ext uri="{FF2B5EF4-FFF2-40B4-BE49-F238E27FC236}">
                <a16:creationId xmlns:a16="http://schemas.microsoft.com/office/drawing/2014/main" id="{C0C0F086-56F0-AB4E-AB2A-2B1914450431}"/>
              </a:ext>
            </a:extLst>
          </p:cNvPr>
          <p:cNvSpPr txBox="1"/>
          <p:nvPr/>
        </p:nvSpPr>
        <p:spPr>
          <a:xfrm>
            <a:off x="503765" y="4804580"/>
            <a:ext cx="2261260" cy="430887"/>
          </a:xfrm>
          <a:prstGeom prst="rect">
            <a:avLst/>
          </a:prstGeom>
          <a:noFill/>
        </p:spPr>
        <p:txBody>
          <a:bodyPr wrap="none" rtlCol="0">
            <a:spAutoFit/>
          </a:bodyPr>
          <a:lstStyle/>
          <a:p>
            <a:r>
              <a:rPr lang="en-US" dirty="0"/>
              <a:t>Network Interface</a:t>
            </a:r>
          </a:p>
        </p:txBody>
      </p:sp>
      <p:sp>
        <p:nvSpPr>
          <p:cNvPr id="36" name="TextBox 35">
            <a:extLst>
              <a:ext uri="{FF2B5EF4-FFF2-40B4-BE49-F238E27FC236}">
                <a16:creationId xmlns:a16="http://schemas.microsoft.com/office/drawing/2014/main" id="{43BF49C1-4698-904A-A86C-4B86C98B9A4C}"/>
              </a:ext>
            </a:extLst>
          </p:cNvPr>
          <p:cNvSpPr txBox="1"/>
          <p:nvPr/>
        </p:nvSpPr>
        <p:spPr>
          <a:xfrm>
            <a:off x="3188756" y="4808560"/>
            <a:ext cx="2005677" cy="430887"/>
          </a:xfrm>
          <a:prstGeom prst="rect">
            <a:avLst/>
          </a:prstGeom>
          <a:noFill/>
        </p:spPr>
        <p:txBody>
          <a:bodyPr wrap="none" rtlCol="0">
            <a:spAutoFit/>
          </a:bodyPr>
          <a:lstStyle/>
          <a:p>
            <a:r>
              <a:rPr lang="en-US" dirty="0"/>
              <a:t>Virtual Machine</a:t>
            </a:r>
          </a:p>
        </p:txBody>
      </p:sp>
      <p:sp>
        <p:nvSpPr>
          <p:cNvPr id="37" name="TextBox 36">
            <a:extLst>
              <a:ext uri="{FF2B5EF4-FFF2-40B4-BE49-F238E27FC236}">
                <a16:creationId xmlns:a16="http://schemas.microsoft.com/office/drawing/2014/main" id="{0D074749-C242-2C41-BAF6-93F8EA0138A9}"/>
              </a:ext>
            </a:extLst>
          </p:cNvPr>
          <p:cNvSpPr txBox="1"/>
          <p:nvPr/>
        </p:nvSpPr>
        <p:spPr>
          <a:xfrm>
            <a:off x="5933347" y="4851104"/>
            <a:ext cx="1381853" cy="430887"/>
          </a:xfrm>
          <a:prstGeom prst="rect">
            <a:avLst/>
          </a:prstGeom>
          <a:noFill/>
        </p:spPr>
        <p:txBody>
          <a:bodyPr wrap="none" rtlCol="0">
            <a:spAutoFit/>
          </a:bodyPr>
          <a:lstStyle/>
          <a:p>
            <a:r>
              <a:rPr lang="en-US" dirty="0"/>
              <a:t>Azure Disk</a:t>
            </a:r>
          </a:p>
        </p:txBody>
      </p:sp>
      <p:sp>
        <p:nvSpPr>
          <p:cNvPr id="38" name="TextBox 37">
            <a:extLst>
              <a:ext uri="{FF2B5EF4-FFF2-40B4-BE49-F238E27FC236}">
                <a16:creationId xmlns:a16="http://schemas.microsoft.com/office/drawing/2014/main" id="{18D7E09C-C231-CA48-9DE4-921DF734FE15}"/>
              </a:ext>
            </a:extLst>
          </p:cNvPr>
          <p:cNvSpPr txBox="1"/>
          <p:nvPr/>
        </p:nvSpPr>
        <p:spPr>
          <a:xfrm>
            <a:off x="8191266" y="4847179"/>
            <a:ext cx="1663532" cy="430887"/>
          </a:xfrm>
          <a:prstGeom prst="rect">
            <a:avLst/>
          </a:prstGeom>
          <a:noFill/>
        </p:spPr>
        <p:txBody>
          <a:bodyPr wrap="none" rtlCol="0">
            <a:spAutoFit/>
          </a:bodyPr>
          <a:lstStyle/>
          <a:p>
            <a:r>
              <a:rPr lang="en-US" dirty="0"/>
              <a:t>VM Scale Set</a:t>
            </a:r>
          </a:p>
        </p:txBody>
      </p:sp>
      <p:sp>
        <p:nvSpPr>
          <p:cNvPr id="39" name="TextBox 38">
            <a:extLst>
              <a:ext uri="{FF2B5EF4-FFF2-40B4-BE49-F238E27FC236}">
                <a16:creationId xmlns:a16="http://schemas.microsoft.com/office/drawing/2014/main" id="{F7C612C9-CE18-6D44-9764-7EFFC3D8A807}"/>
              </a:ext>
            </a:extLst>
          </p:cNvPr>
          <p:cNvSpPr txBox="1"/>
          <p:nvPr/>
        </p:nvSpPr>
        <p:spPr>
          <a:xfrm>
            <a:off x="10610948" y="4822482"/>
            <a:ext cx="1152880" cy="430887"/>
          </a:xfrm>
          <a:prstGeom prst="rect">
            <a:avLst/>
          </a:prstGeom>
          <a:noFill/>
        </p:spPr>
        <p:txBody>
          <a:bodyPr wrap="none" rtlCol="0">
            <a:spAutoFit/>
          </a:bodyPr>
          <a:lstStyle/>
          <a:p>
            <a:r>
              <a:rPr lang="en-US" dirty="0"/>
              <a:t>Public IP</a:t>
            </a:r>
          </a:p>
        </p:txBody>
      </p:sp>
      <p:sp>
        <p:nvSpPr>
          <p:cNvPr id="40" name="TextBox 39">
            <a:extLst>
              <a:ext uri="{FF2B5EF4-FFF2-40B4-BE49-F238E27FC236}">
                <a16:creationId xmlns:a16="http://schemas.microsoft.com/office/drawing/2014/main" id="{332D098A-A295-684A-AF73-A8D9DE9E02CA}"/>
              </a:ext>
            </a:extLst>
          </p:cNvPr>
          <p:cNvSpPr txBox="1"/>
          <p:nvPr/>
        </p:nvSpPr>
        <p:spPr>
          <a:xfrm>
            <a:off x="12786984" y="4822482"/>
            <a:ext cx="1299587" cy="430887"/>
          </a:xfrm>
          <a:prstGeom prst="rect">
            <a:avLst/>
          </a:prstGeom>
          <a:noFill/>
        </p:spPr>
        <p:txBody>
          <a:bodyPr wrap="none" rtlCol="0">
            <a:spAutoFit/>
          </a:bodyPr>
          <a:lstStyle/>
          <a:p>
            <a:r>
              <a:rPr lang="en-US" dirty="0"/>
              <a:t>DNS Zone</a:t>
            </a:r>
          </a:p>
        </p:txBody>
      </p:sp>
      <p:sp>
        <p:nvSpPr>
          <p:cNvPr id="41" name="TextBox 40">
            <a:extLst>
              <a:ext uri="{FF2B5EF4-FFF2-40B4-BE49-F238E27FC236}">
                <a16:creationId xmlns:a16="http://schemas.microsoft.com/office/drawing/2014/main" id="{5D61676E-80CB-964F-886D-B425E83584D3}"/>
              </a:ext>
            </a:extLst>
          </p:cNvPr>
          <p:cNvSpPr txBox="1"/>
          <p:nvPr/>
        </p:nvSpPr>
        <p:spPr>
          <a:xfrm>
            <a:off x="504249" y="6873881"/>
            <a:ext cx="1789144" cy="430887"/>
          </a:xfrm>
          <a:prstGeom prst="rect">
            <a:avLst/>
          </a:prstGeom>
          <a:noFill/>
        </p:spPr>
        <p:txBody>
          <a:bodyPr wrap="none" rtlCol="0">
            <a:spAutoFit/>
          </a:bodyPr>
          <a:lstStyle/>
          <a:p>
            <a:r>
              <a:rPr lang="en-US" dirty="0"/>
              <a:t>MySQL Server</a:t>
            </a:r>
          </a:p>
        </p:txBody>
      </p:sp>
      <p:sp>
        <p:nvSpPr>
          <p:cNvPr id="42" name="TextBox 41">
            <a:extLst>
              <a:ext uri="{FF2B5EF4-FFF2-40B4-BE49-F238E27FC236}">
                <a16:creationId xmlns:a16="http://schemas.microsoft.com/office/drawing/2014/main" id="{9412B187-FDE8-544F-BB1F-3704E7CEBBDD}"/>
              </a:ext>
            </a:extLst>
          </p:cNvPr>
          <p:cNvSpPr txBox="1"/>
          <p:nvPr/>
        </p:nvSpPr>
        <p:spPr>
          <a:xfrm>
            <a:off x="3455804" y="6861171"/>
            <a:ext cx="1790875" cy="430887"/>
          </a:xfrm>
          <a:prstGeom prst="rect">
            <a:avLst/>
          </a:prstGeom>
          <a:noFill/>
        </p:spPr>
        <p:txBody>
          <a:bodyPr wrap="none" rtlCol="0">
            <a:spAutoFit/>
          </a:bodyPr>
          <a:lstStyle/>
          <a:p>
            <a:r>
              <a:rPr lang="en-US" dirty="0"/>
              <a:t>Load Balancer</a:t>
            </a:r>
          </a:p>
        </p:txBody>
      </p:sp>
      <p:sp>
        <p:nvSpPr>
          <p:cNvPr id="43" name="TextBox 42">
            <a:extLst>
              <a:ext uri="{FF2B5EF4-FFF2-40B4-BE49-F238E27FC236}">
                <a16:creationId xmlns:a16="http://schemas.microsoft.com/office/drawing/2014/main" id="{CADCDAE8-E226-094F-900D-96AEF4005B16}"/>
              </a:ext>
            </a:extLst>
          </p:cNvPr>
          <p:cNvSpPr txBox="1"/>
          <p:nvPr/>
        </p:nvSpPr>
        <p:spPr>
          <a:xfrm>
            <a:off x="5737873" y="6878735"/>
            <a:ext cx="2068580" cy="430887"/>
          </a:xfrm>
          <a:prstGeom prst="rect">
            <a:avLst/>
          </a:prstGeom>
          <a:noFill/>
        </p:spPr>
        <p:txBody>
          <a:bodyPr wrap="none" rtlCol="0">
            <a:spAutoFit/>
          </a:bodyPr>
          <a:lstStyle/>
          <a:p>
            <a:r>
              <a:rPr lang="en-US" dirty="0"/>
              <a:t>LB Inbound NAT</a:t>
            </a:r>
          </a:p>
        </p:txBody>
      </p:sp>
      <p:sp>
        <p:nvSpPr>
          <p:cNvPr id="44" name="TextBox 43">
            <a:extLst>
              <a:ext uri="{FF2B5EF4-FFF2-40B4-BE49-F238E27FC236}">
                <a16:creationId xmlns:a16="http://schemas.microsoft.com/office/drawing/2014/main" id="{372BCC67-7376-F34C-99E2-DF731C987B66}"/>
              </a:ext>
            </a:extLst>
          </p:cNvPr>
          <p:cNvSpPr txBox="1"/>
          <p:nvPr/>
        </p:nvSpPr>
        <p:spPr>
          <a:xfrm>
            <a:off x="8474418" y="6797260"/>
            <a:ext cx="1474891" cy="769441"/>
          </a:xfrm>
          <a:prstGeom prst="rect">
            <a:avLst/>
          </a:prstGeom>
          <a:noFill/>
        </p:spPr>
        <p:txBody>
          <a:bodyPr wrap="none" rtlCol="0">
            <a:spAutoFit/>
          </a:bodyPr>
          <a:lstStyle/>
          <a:p>
            <a:pPr algn="ctr"/>
            <a:r>
              <a:rPr lang="en-US" dirty="0"/>
              <a:t>Application</a:t>
            </a:r>
          </a:p>
          <a:p>
            <a:pPr algn="ctr"/>
            <a:r>
              <a:rPr lang="en-US" dirty="0"/>
              <a:t>Gateway</a:t>
            </a:r>
          </a:p>
        </p:txBody>
      </p:sp>
      <p:sp>
        <p:nvSpPr>
          <p:cNvPr id="45" name="TextBox 44">
            <a:extLst>
              <a:ext uri="{FF2B5EF4-FFF2-40B4-BE49-F238E27FC236}">
                <a16:creationId xmlns:a16="http://schemas.microsoft.com/office/drawing/2014/main" id="{29A8E9E6-F2E2-BC4E-B6C0-5234034CFC3B}"/>
              </a:ext>
            </a:extLst>
          </p:cNvPr>
          <p:cNvSpPr txBox="1"/>
          <p:nvPr/>
        </p:nvSpPr>
        <p:spPr>
          <a:xfrm>
            <a:off x="10716712" y="6782362"/>
            <a:ext cx="1119024" cy="769441"/>
          </a:xfrm>
          <a:prstGeom prst="rect">
            <a:avLst/>
          </a:prstGeom>
          <a:noFill/>
        </p:spPr>
        <p:txBody>
          <a:bodyPr wrap="none" rtlCol="0">
            <a:spAutoFit/>
          </a:bodyPr>
          <a:lstStyle/>
          <a:p>
            <a:r>
              <a:rPr lang="en-US" dirty="0"/>
              <a:t>Storage </a:t>
            </a:r>
          </a:p>
          <a:p>
            <a:r>
              <a:rPr lang="en-US" dirty="0"/>
              <a:t>Account</a:t>
            </a:r>
          </a:p>
        </p:txBody>
      </p:sp>
      <p:sp>
        <p:nvSpPr>
          <p:cNvPr id="46" name="TextBox 45">
            <a:extLst>
              <a:ext uri="{FF2B5EF4-FFF2-40B4-BE49-F238E27FC236}">
                <a16:creationId xmlns:a16="http://schemas.microsoft.com/office/drawing/2014/main" id="{3DA636F6-23F2-B948-A010-183D28ECC443}"/>
              </a:ext>
            </a:extLst>
          </p:cNvPr>
          <p:cNvSpPr txBox="1"/>
          <p:nvPr/>
        </p:nvSpPr>
        <p:spPr>
          <a:xfrm>
            <a:off x="12603139" y="6751950"/>
            <a:ext cx="1789529" cy="769441"/>
          </a:xfrm>
          <a:prstGeom prst="rect">
            <a:avLst/>
          </a:prstGeom>
          <a:noFill/>
        </p:spPr>
        <p:txBody>
          <a:bodyPr wrap="none" rtlCol="0">
            <a:spAutoFit/>
          </a:bodyPr>
          <a:lstStyle/>
          <a:p>
            <a:pPr algn="ctr"/>
            <a:r>
              <a:rPr lang="en-US" dirty="0"/>
              <a:t>Azure DevOps</a:t>
            </a:r>
          </a:p>
          <a:p>
            <a:pPr algn="ctr"/>
            <a:r>
              <a:rPr lang="en-US" dirty="0"/>
              <a:t>Pipelines</a:t>
            </a:r>
          </a:p>
        </p:txBody>
      </p:sp>
    </p:spTree>
    <p:extLst>
      <p:ext uri="{BB962C8B-B14F-4D97-AF65-F5344CB8AC3E}">
        <p14:creationId xmlns:p14="http://schemas.microsoft.com/office/powerpoint/2010/main" val="12922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2399628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3870111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03271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412223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548240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4041983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2083045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433169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4761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E52B3-7C12-2843-B968-CC4153825A68}"/>
              </a:ext>
            </a:extLst>
          </p:cNvPr>
          <p:cNvSpPr>
            <a:spLocks noGrp="1"/>
          </p:cNvSpPr>
          <p:nvPr>
            <p:ph type="ftr" sz="quarter" idx="11"/>
          </p:nvPr>
        </p:nvSpPr>
        <p:spPr>
          <a:xfrm>
            <a:off x="0" y="7741207"/>
            <a:ext cx="2242457" cy="438150"/>
          </a:xfrm>
        </p:spPr>
        <p:txBody>
          <a:bodyPr/>
          <a:lstStyle/>
          <a:p>
            <a:pPr algn="l"/>
            <a:r>
              <a:rPr lang="en-GB" dirty="0"/>
              <a:t>@</a:t>
            </a:r>
          </a:p>
        </p:txBody>
      </p:sp>
      <p:pic>
        <p:nvPicPr>
          <p:cNvPr id="5" name="Picture 4">
            <a:extLst>
              <a:ext uri="{FF2B5EF4-FFF2-40B4-BE49-F238E27FC236}">
                <a16:creationId xmlns:a16="http://schemas.microsoft.com/office/drawing/2014/main" id="{AB7EB25C-5BAF-1A43-839D-7ECFA906832B}"/>
              </a:ext>
            </a:extLst>
          </p:cNvPr>
          <p:cNvPicPr>
            <a:picLocks noChangeAspect="1"/>
          </p:cNvPicPr>
          <p:nvPr/>
        </p:nvPicPr>
        <p:blipFill>
          <a:blip r:embed="rId2"/>
          <a:stretch>
            <a:fillRect/>
          </a:stretch>
        </p:blipFill>
        <p:spPr>
          <a:xfrm>
            <a:off x="326337" y="572589"/>
            <a:ext cx="5878194" cy="6781800"/>
          </a:xfrm>
          <a:prstGeom prst="rect">
            <a:avLst/>
          </a:prstGeom>
          <a:ln w="50800">
            <a:solidFill>
              <a:srgbClr val="138CC4"/>
            </a:solidFill>
          </a:ln>
        </p:spPr>
      </p:pic>
      <p:pic>
        <p:nvPicPr>
          <p:cNvPr id="6" name="Picture 5">
            <a:extLst>
              <a:ext uri="{FF2B5EF4-FFF2-40B4-BE49-F238E27FC236}">
                <a16:creationId xmlns:a16="http://schemas.microsoft.com/office/drawing/2014/main" id="{D8302DF2-55D1-BF4A-8A84-EB7C7DDC93C6}"/>
              </a:ext>
            </a:extLst>
          </p:cNvPr>
          <p:cNvPicPr>
            <a:picLocks noChangeAspect="1"/>
          </p:cNvPicPr>
          <p:nvPr/>
        </p:nvPicPr>
        <p:blipFill>
          <a:blip r:embed="rId3"/>
          <a:stretch>
            <a:fillRect/>
          </a:stretch>
        </p:blipFill>
        <p:spPr>
          <a:xfrm>
            <a:off x="9473704" y="213360"/>
            <a:ext cx="4616801" cy="7141029"/>
          </a:xfrm>
          <a:prstGeom prst="rect">
            <a:avLst/>
          </a:prstGeom>
          <a:ln w="50800">
            <a:solidFill>
              <a:srgbClr val="138CC4"/>
            </a:solidFill>
          </a:ln>
        </p:spPr>
      </p:pic>
      <p:sp>
        <p:nvSpPr>
          <p:cNvPr id="9" name="Oval 8">
            <a:extLst>
              <a:ext uri="{FF2B5EF4-FFF2-40B4-BE49-F238E27FC236}">
                <a16:creationId xmlns:a16="http://schemas.microsoft.com/office/drawing/2014/main" id="{1DE9B42C-4912-9D4F-B70E-73530B50C533}"/>
              </a:ext>
            </a:extLst>
          </p:cNvPr>
          <p:cNvSpPr/>
          <p:nvPr/>
        </p:nvSpPr>
        <p:spPr>
          <a:xfrm>
            <a:off x="6374554" y="2809603"/>
            <a:ext cx="2536969" cy="1948542"/>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30+ Terraform</a:t>
            </a:r>
          </a:p>
          <a:p>
            <a:pPr algn="ctr"/>
            <a:r>
              <a:rPr lang="en-US" sz="3000" dirty="0"/>
              <a:t>Concepts</a:t>
            </a:r>
          </a:p>
        </p:txBody>
      </p:sp>
    </p:spTree>
    <p:extLst>
      <p:ext uri="{BB962C8B-B14F-4D97-AF65-F5344CB8AC3E}">
        <p14:creationId xmlns:p14="http://schemas.microsoft.com/office/powerpoint/2010/main" val="2913723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1B8F30-369B-A044-83AB-7A6A27E6C87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9425CB10-E32D-D247-854B-FBFE75C6E5D2}"/>
              </a:ext>
            </a:extLst>
          </p:cNvPr>
          <p:cNvSpPr/>
          <p:nvPr/>
        </p:nvSpPr>
        <p:spPr>
          <a:xfrm>
            <a:off x="5973536" y="2645228"/>
            <a:ext cx="2473778" cy="1565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Modules</a:t>
            </a:r>
          </a:p>
        </p:txBody>
      </p:sp>
      <p:sp>
        <p:nvSpPr>
          <p:cNvPr id="11" name="Rounded Rectangle 10">
            <a:extLst>
              <a:ext uri="{FF2B5EF4-FFF2-40B4-BE49-F238E27FC236}">
                <a16:creationId xmlns:a16="http://schemas.microsoft.com/office/drawing/2014/main" id="{0A994573-DEE0-7D49-BB4C-EE64A72E9777}"/>
              </a:ext>
            </a:extLst>
          </p:cNvPr>
          <p:cNvSpPr/>
          <p:nvPr/>
        </p:nvSpPr>
        <p:spPr>
          <a:xfrm>
            <a:off x="8894823" y="208924"/>
            <a:ext cx="5456257" cy="1038314"/>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12" name="Rounded Rectangle 11">
            <a:extLst>
              <a:ext uri="{FF2B5EF4-FFF2-40B4-BE49-F238E27FC236}">
                <a16:creationId xmlns:a16="http://schemas.microsoft.com/office/drawing/2014/main" id="{B9D9A178-7268-DD49-B5E1-F3C6839FE012}"/>
              </a:ext>
            </a:extLst>
          </p:cNvPr>
          <p:cNvSpPr/>
          <p:nvPr/>
        </p:nvSpPr>
        <p:spPr>
          <a:xfrm>
            <a:off x="8894824" y="5475261"/>
            <a:ext cx="5456257" cy="167809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a:t>
            </a:r>
            <a:r>
              <a:rPr lang="en-IN" sz="2400" dirty="0">
                <a:solidFill>
                  <a:srgbClr val="FFFF00"/>
                </a:solidFill>
              </a:rPr>
              <a:t>Public Terraform Registry </a:t>
            </a:r>
            <a:r>
              <a:rPr lang="en-IN" sz="2400" dirty="0">
                <a:solidFill>
                  <a:schemeClr val="bg1"/>
                </a:solidFill>
              </a:rPr>
              <a:t>and Access it from Public Registry and Test. </a:t>
            </a:r>
          </a:p>
        </p:txBody>
      </p:sp>
      <p:sp>
        <p:nvSpPr>
          <p:cNvPr id="14" name="Rounded Rectangle 13">
            <a:extLst>
              <a:ext uri="{FF2B5EF4-FFF2-40B4-BE49-F238E27FC236}">
                <a16:creationId xmlns:a16="http://schemas.microsoft.com/office/drawing/2014/main" id="{259F74A6-840B-5146-B870-62E67E2B60D2}"/>
              </a:ext>
            </a:extLst>
          </p:cNvPr>
          <p:cNvSpPr/>
          <p:nvPr/>
        </p:nvSpPr>
        <p:spPr>
          <a:xfrm>
            <a:off x="279319" y="5475260"/>
            <a:ext cx="5124663" cy="167809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15" name="Rounded Rectangle 14">
            <a:extLst>
              <a:ext uri="{FF2B5EF4-FFF2-40B4-BE49-F238E27FC236}">
                <a16:creationId xmlns:a16="http://schemas.microsoft.com/office/drawing/2014/main" id="{71323C2A-653E-5342-8CD0-6BC4414D0E5E}"/>
              </a:ext>
            </a:extLst>
          </p:cNvPr>
          <p:cNvSpPr/>
          <p:nvPr/>
        </p:nvSpPr>
        <p:spPr>
          <a:xfrm>
            <a:off x="113521" y="166044"/>
            <a:ext cx="5456257" cy="103831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 a Public Registry module in our TF Configs</a:t>
            </a:r>
          </a:p>
        </p:txBody>
      </p:sp>
      <p:sp>
        <p:nvSpPr>
          <p:cNvPr id="18" name="Oval 17">
            <a:extLst>
              <a:ext uri="{FF2B5EF4-FFF2-40B4-BE49-F238E27FC236}">
                <a16:creationId xmlns:a16="http://schemas.microsoft.com/office/drawing/2014/main" id="{2BD2D6E4-A816-7B48-B9FD-5A52AEB356DD}"/>
              </a:ext>
            </a:extLst>
          </p:cNvPr>
          <p:cNvSpPr/>
          <p:nvPr/>
        </p:nvSpPr>
        <p:spPr>
          <a:xfrm>
            <a:off x="1850571" y="1469571"/>
            <a:ext cx="1698172" cy="6749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Demo-1</a:t>
            </a:r>
          </a:p>
        </p:txBody>
      </p:sp>
      <p:sp>
        <p:nvSpPr>
          <p:cNvPr id="19" name="Oval 18">
            <a:extLst>
              <a:ext uri="{FF2B5EF4-FFF2-40B4-BE49-F238E27FC236}">
                <a16:creationId xmlns:a16="http://schemas.microsoft.com/office/drawing/2014/main" id="{A4B80457-B32E-1A40-94E0-CF4FD209097B}"/>
              </a:ext>
            </a:extLst>
          </p:cNvPr>
          <p:cNvSpPr/>
          <p:nvPr/>
        </p:nvSpPr>
        <p:spPr>
          <a:xfrm>
            <a:off x="1850571" y="4549948"/>
            <a:ext cx="1698172" cy="6749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Demo-2</a:t>
            </a:r>
          </a:p>
        </p:txBody>
      </p:sp>
      <p:sp>
        <p:nvSpPr>
          <p:cNvPr id="20" name="Oval 19">
            <a:extLst>
              <a:ext uri="{FF2B5EF4-FFF2-40B4-BE49-F238E27FC236}">
                <a16:creationId xmlns:a16="http://schemas.microsoft.com/office/drawing/2014/main" id="{6388E126-9F02-6442-9BC6-DC53F9762B3F}"/>
              </a:ext>
            </a:extLst>
          </p:cNvPr>
          <p:cNvSpPr/>
          <p:nvPr/>
        </p:nvSpPr>
        <p:spPr>
          <a:xfrm>
            <a:off x="10874828" y="1456401"/>
            <a:ext cx="1698172" cy="674915"/>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Demo-3</a:t>
            </a:r>
          </a:p>
        </p:txBody>
      </p:sp>
      <p:sp>
        <p:nvSpPr>
          <p:cNvPr id="21" name="Oval 20">
            <a:extLst>
              <a:ext uri="{FF2B5EF4-FFF2-40B4-BE49-F238E27FC236}">
                <a16:creationId xmlns:a16="http://schemas.microsoft.com/office/drawing/2014/main" id="{AE1F5A69-85A0-1248-85DF-EB112DCC19F3}"/>
              </a:ext>
            </a:extLst>
          </p:cNvPr>
          <p:cNvSpPr/>
          <p:nvPr/>
        </p:nvSpPr>
        <p:spPr>
          <a:xfrm>
            <a:off x="10874828" y="4536778"/>
            <a:ext cx="1698172" cy="67491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Demo-4</a:t>
            </a:r>
          </a:p>
        </p:txBody>
      </p:sp>
      <p:cxnSp>
        <p:nvCxnSpPr>
          <p:cNvPr id="23" name="Elbow Connector 22">
            <a:extLst>
              <a:ext uri="{FF2B5EF4-FFF2-40B4-BE49-F238E27FC236}">
                <a16:creationId xmlns:a16="http://schemas.microsoft.com/office/drawing/2014/main" id="{652A5BA0-B1E7-8047-A44D-F0DB41E59BCD}"/>
              </a:ext>
            </a:extLst>
          </p:cNvPr>
          <p:cNvCxnSpPr>
            <a:stCxn id="5" idx="0"/>
            <a:endCxn id="18" idx="6"/>
          </p:cNvCxnSpPr>
          <p:nvPr/>
        </p:nvCxnSpPr>
        <p:spPr>
          <a:xfrm rot="16200000" flipV="1">
            <a:off x="4960485" y="395288"/>
            <a:ext cx="838199" cy="3661682"/>
          </a:xfrm>
          <a:prstGeom prst="bentConnector2">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6D3AA6A-5C7E-7944-BE57-B32D94023CB4}"/>
              </a:ext>
            </a:extLst>
          </p:cNvPr>
          <p:cNvCxnSpPr>
            <a:stCxn id="5" idx="2"/>
            <a:endCxn id="19" idx="0"/>
          </p:cNvCxnSpPr>
          <p:nvPr/>
        </p:nvCxnSpPr>
        <p:spPr>
          <a:xfrm rot="10800000" flipV="1">
            <a:off x="2699658" y="3427782"/>
            <a:ext cx="3273879" cy="1122166"/>
          </a:xfrm>
          <a:prstGeom prst="bentConnector2">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86C142C-33F7-454C-B2CC-66EEE594C202}"/>
              </a:ext>
            </a:extLst>
          </p:cNvPr>
          <p:cNvCxnSpPr>
            <a:stCxn id="5" idx="4"/>
            <a:endCxn id="21" idx="2"/>
          </p:cNvCxnSpPr>
          <p:nvPr/>
        </p:nvCxnSpPr>
        <p:spPr>
          <a:xfrm rot="16200000" flipH="1">
            <a:off x="8710676" y="2710083"/>
            <a:ext cx="663901" cy="3664403"/>
          </a:xfrm>
          <a:prstGeom prst="bentConnector2">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C5A17BEC-707D-DB48-880F-22DAFD03FDA3}"/>
              </a:ext>
            </a:extLst>
          </p:cNvPr>
          <p:cNvCxnSpPr>
            <a:stCxn id="5" idx="6"/>
            <a:endCxn id="20" idx="2"/>
          </p:cNvCxnSpPr>
          <p:nvPr/>
        </p:nvCxnSpPr>
        <p:spPr>
          <a:xfrm flipV="1">
            <a:off x="8447314" y="1793859"/>
            <a:ext cx="2427514" cy="1633923"/>
          </a:xfrm>
          <a:prstGeom prst="bentConnector3">
            <a:avLst>
              <a:gd name="adj1" fmla="val 12780"/>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3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495566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a:solidFill>
                  <a:srgbClr val="0070C0"/>
                </a:solidFill>
              </a:rPr>
              <a:t>IaC</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8879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a:t>What is Infrastructure as Code ?</a:t>
            </a:r>
          </a:p>
        </p:txBody>
      </p:sp>
    </p:spTree>
    <p:extLst>
      <p:ext uri="{BB962C8B-B14F-4D97-AF65-F5344CB8AC3E}">
        <p14:creationId xmlns:p14="http://schemas.microsoft.com/office/powerpoint/2010/main" val="332524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a:t>
            </a:r>
          </a:p>
        </p:txBody>
      </p:sp>
    </p:spTree>
    <p:extLst>
      <p:ext uri="{BB962C8B-B14F-4D97-AF65-F5344CB8AC3E}">
        <p14:creationId xmlns:p14="http://schemas.microsoft.com/office/powerpoint/2010/main" val="31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a:t>Documentation</a:t>
            </a:r>
          </a:p>
          <a:p>
            <a:r>
              <a:rPr lang="en-US">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Many Problems at many places in manual process</a:t>
            </a:r>
          </a:p>
        </p:txBody>
      </p:sp>
    </p:spTree>
    <p:extLst>
      <p:ext uri="{BB962C8B-B14F-4D97-AF65-F5344CB8AC3E}">
        <p14:creationId xmlns:p14="http://schemas.microsoft.com/office/powerpoint/2010/main" val="65971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a:solidFill>
                  <a:schemeClr val="accent5">
                    <a:lumMod val="75000"/>
                  </a:schemeClr>
                </a:solidFill>
              </a:rPr>
              <a:t>Admin-4</a:t>
            </a:r>
          </a:p>
        </p:txBody>
      </p:sp>
    </p:spTree>
    <p:extLst>
      <p:ext uri="{BB962C8B-B14F-4D97-AF65-F5344CB8AC3E}">
        <p14:creationId xmlns:p14="http://schemas.microsoft.com/office/powerpoint/2010/main" val="34651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Down</a:t>
            </a:r>
          </a:p>
        </p:txBody>
      </p:sp>
    </p:spTree>
    <p:extLst>
      <p:ext uri="{BB962C8B-B14F-4D97-AF65-F5344CB8AC3E}">
        <p14:creationId xmlns:p14="http://schemas.microsoft.com/office/powerpoint/2010/main" val="37686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IaC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a:t>Triggers </a:t>
            </a:r>
          </a:p>
          <a:p>
            <a:r>
              <a:rPr lang="en-US"/>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a:t>Terraform</a:t>
            </a:r>
          </a:p>
          <a:p>
            <a:pPr algn="ctr"/>
            <a:r>
              <a:rPr lang="en-US"/>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One-Time</a:t>
            </a:r>
          </a:p>
          <a:p>
            <a:pPr algn="ctr"/>
            <a:r>
              <a:rPr lang="en-US"/>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Re-Use</a:t>
            </a:r>
          </a:p>
          <a:p>
            <a:pPr algn="ctr"/>
            <a:r>
              <a:rPr lang="en-US"/>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IaC</a:t>
            </a:r>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err="1"/>
              <a:t>Github</a:t>
            </a:r>
            <a:endParaRPr lang="en-US"/>
          </a:p>
        </p:txBody>
      </p:sp>
    </p:spTree>
    <p:extLst>
      <p:ext uri="{BB962C8B-B14F-4D97-AF65-F5344CB8AC3E}">
        <p14:creationId xmlns:p14="http://schemas.microsoft.com/office/powerpoint/2010/main" val="1479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IaC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IaC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you </a:t>
            </a:r>
            <a:r>
              <a:rPr lang="en-IN">
                <a:solidFill>
                  <a:srgbClr val="FF0000"/>
                </a:solidFill>
              </a:rPr>
              <a:t>accidentally</a:t>
            </a:r>
            <a:r>
              <a:rPr lang="en-IN"/>
              <a:t> change the </a:t>
            </a:r>
            <a:r>
              <a:rPr lang="en-IN">
                <a:solidFill>
                  <a:srgbClr val="FF0000"/>
                </a:solidFill>
              </a:rPr>
              <a:t>wrong</a:t>
            </a:r>
            <a:r>
              <a:rPr lang="en-IN"/>
              <a:t> setting or delete the </a:t>
            </a:r>
            <a:r>
              <a:rPr lang="en-IN">
                <a:solidFill>
                  <a:srgbClr val="FF0000"/>
                </a:solidFill>
              </a:rPr>
              <a:t>wrong</a:t>
            </a:r>
            <a:r>
              <a:rPr lang="en-IN"/>
              <a:t> resource in the web console you can </a:t>
            </a:r>
            <a:r>
              <a:rPr lang="en-IN">
                <a:solidFill>
                  <a:srgbClr val="FF0000"/>
                </a:solidFill>
              </a:rPr>
              <a:t>break things</a:t>
            </a:r>
            <a:r>
              <a:rPr lang="en-IN"/>
              <a:t>. </a:t>
            </a:r>
            <a:r>
              <a:rPr lang="en-IN" err="1"/>
              <a:t>IaC</a:t>
            </a:r>
            <a:r>
              <a:rPr lang="en-IN"/>
              <a:t> helps </a:t>
            </a:r>
            <a:r>
              <a:rPr lang="en-IN">
                <a:solidFill>
                  <a:srgbClr val="FFFF00"/>
                </a:solidFill>
              </a:rPr>
              <a:t>solve this</a:t>
            </a:r>
            <a:r>
              <a:rPr lang="en-IN"/>
              <a:t>, especially when it is combined with </a:t>
            </a:r>
            <a:r>
              <a:rPr lang="en-IN">
                <a:solidFill>
                  <a:srgbClr val="FFFF00"/>
                </a:solidFill>
              </a:rPr>
              <a:t>version control, </a:t>
            </a:r>
            <a:r>
              <a:rPr lang="en-IN"/>
              <a:t>such as Git.</a:t>
            </a:r>
            <a:endParaRPr lang="en-US"/>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With </a:t>
            </a:r>
            <a:r>
              <a:rPr lang="en-IN" err="1"/>
              <a:t>IaC</a:t>
            </a:r>
            <a:r>
              <a:rPr lang="en-IN"/>
              <a:t> we can </a:t>
            </a:r>
            <a:r>
              <a:rPr lang="en-IN">
                <a:solidFill>
                  <a:srgbClr val="FFFF00"/>
                </a:solidFill>
              </a:rPr>
              <a:t>write it once </a:t>
            </a:r>
            <a:r>
              <a:rPr lang="en-IN"/>
              <a:t>and then </a:t>
            </a:r>
            <a:r>
              <a:rPr lang="en-IN">
                <a:solidFill>
                  <a:srgbClr val="FFFF00"/>
                </a:solidFill>
              </a:rPr>
              <a:t>reuse it many times</a:t>
            </a:r>
            <a:r>
              <a:rPr lang="en-IN"/>
              <a:t>. This means that one well written template can be used as the </a:t>
            </a:r>
            <a:r>
              <a:rPr lang="en-IN">
                <a:solidFill>
                  <a:srgbClr val="FFFF00"/>
                </a:solidFill>
              </a:rPr>
              <a:t>basis for multiple services</a:t>
            </a:r>
            <a:r>
              <a:rPr lang="en-IN"/>
              <a:t>, in multiple regions around the world, making it much easier to horizontally scale.</a:t>
            </a:r>
            <a:endParaRPr lang="en-US"/>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Once again </a:t>
            </a:r>
            <a:r>
              <a:rPr lang="en-IN" err="1"/>
              <a:t>IaC</a:t>
            </a:r>
            <a:r>
              <a:rPr lang="en-IN"/>
              <a:t> gives you a </a:t>
            </a:r>
            <a:r>
              <a:rPr lang="en-IN">
                <a:solidFill>
                  <a:srgbClr val="FFFF00"/>
                </a:solidFill>
              </a:rPr>
              <a:t>unified template </a:t>
            </a:r>
            <a:r>
              <a:rPr lang="en-IN"/>
              <a:t>for how to deploy our architecture. If we create one well </a:t>
            </a:r>
            <a:r>
              <a:rPr lang="en-IN">
                <a:solidFill>
                  <a:srgbClr val="FFFF00"/>
                </a:solidFill>
              </a:rPr>
              <a:t>secured architecture </a:t>
            </a:r>
            <a:r>
              <a:rPr lang="en-IN"/>
              <a:t>we can reuse it multiple times, and know that each deployed version is following the same settings.</a:t>
            </a:r>
            <a:endParaRPr lang="en-US"/>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not only creates resources it also </a:t>
            </a:r>
            <a:r>
              <a:rPr lang="en-IN">
                <a:solidFill>
                  <a:srgbClr val="FFFF00"/>
                </a:solidFill>
              </a:rPr>
              <a:t>maintains the record </a:t>
            </a:r>
            <a:r>
              <a:rPr lang="en-IN"/>
              <a:t>of what is created in real world cloud environments using its State files. </a:t>
            </a:r>
            <a:endParaRPr lang="en-US"/>
          </a:p>
        </p:txBody>
      </p:sp>
    </p:spTree>
    <p:extLst>
      <p:ext uri="{BB962C8B-B14F-4D97-AF65-F5344CB8AC3E}">
        <p14:creationId xmlns:p14="http://schemas.microsoft.com/office/powerpoint/2010/main" val="4136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55550-85E8-3446-A24F-39D89E12B3C0}"/>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4525400B-092C-7C42-9ED8-F2852A9A3F3D}"/>
              </a:ext>
            </a:extLst>
          </p:cNvPr>
          <p:cNvSpPr/>
          <p:nvPr/>
        </p:nvSpPr>
        <p:spPr>
          <a:xfrm>
            <a:off x="225393"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30+</a:t>
            </a:r>
          </a:p>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900" b="1" dirty="0"/>
              <a:t>20+</a:t>
            </a:r>
          </a:p>
          <a:p>
            <a:pPr algn="ctr"/>
            <a:r>
              <a:rPr lang="en-US" sz="6900" b="1" dirty="0"/>
              <a:t>Azure Resources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GitHub </a:t>
            </a:r>
            <a:r>
              <a:rPr lang="en-US" sz="6000">
                <a:solidFill>
                  <a:srgbClr val="FFFF00"/>
                </a:solidFill>
              </a:rPr>
              <a:t>Step-by-Step</a:t>
            </a:r>
            <a:r>
              <a:rPr lang="en-US" sz="6000"/>
              <a:t> Documentation</a:t>
            </a:r>
          </a:p>
        </p:txBody>
      </p:sp>
      <p:sp>
        <p:nvSpPr>
          <p:cNvPr id="3" name="Oval 2">
            <a:extLst>
              <a:ext uri="{FF2B5EF4-FFF2-40B4-BE49-F238E27FC236}">
                <a16:creationId xmlns:a16="http://schemas.microsoft.com/office/drawing/2014/main" id="{D03013AD-C5AA-8847-BD78-B4791BD8A067}"/>
              </a:ext>
            </a:extLst>
          </p:cNvPr>
          <p:cNvSpPr/>
          <p:nvPr/>
        </p:nvSpPr>
        <p:spPr>
          <a:xfrm>
            <a:off x="5841127" y="87934"/>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Azure Cloud</a:t>
            </a:r>
          </a:p>
        </p:txBody>
      </p:sp>
      <p:sp>
        <p:nvSpPr>
          <p:cNvPr id="4" name="TextBox 3">
            <a:extLst>
              <a:ext uri="{FF2B5EF4-FFF2-40B4-BE49-F238E27FC236}">
                <a16:creationId xmlns:a16="http://schemas.microsoft.com/office/drawing/2014/main" id="{2290AAEE-A14C-944A-AB50-AE564818293A}"/>
              </a:ext>
            </a:extLst>
          </p:cNvPr>
          <p:cNvSpPr txBox="1"/>
          <p:nvPr/>
        </p:nvSpPr>
        <p:spPr>
          <a:xfrm>
            <a:off x="6681052" y="1904649"/>
            <a:ext cx="1268296" cy="1938992"/>
          </a:xfrm>
          <a:prstGeom prst="rect">
            <a:avLst/>
          </a:prstGeom>
          <a:noFill/>
        </p:spPr>
        <p:txBody>
          <a:bodyPr wrap="none" rtlCol="0">
            <a:spAutoFit/>
          </a:bodyPr>
          <a:lstStyle/>
          <a:p>
            <a:r>
              <a:rPr lang="en-US" sz="12000" b="1" dirty="0">
                <a:solidFill>
                  <a:srgbClr val="389954"/>
                </a:solidFill>
              </a:rPr>
              <a:t>&amp;</a:t>
            </a:r>
          </a:p>
        </p:txBody>
      </p:sp>
      <p:pic>
        <p:nvPicPr>
          <p:cNvPr id="9" name="Picture 8" descr="HashiCorp Terraform">
            <a:extLst>
              <a:ext uri="{FF2B5EF4-FFF2-40B4-BE49-F238E27FC236}">
                <a16:creationId xmlns:a16="http://schemas.microsoft.com/office/drawing/2014/main" id="{37D03D1B-D45A-B043-A8FD-60CEB7F68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0" y="4396062"/>
            <a:ext cx="1494991" cy="14949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B5D08D-DF51-7B45-B9B2-B10CE081062D}"/>
              </a:ext>
            </a:extLst>
          </p:cNvPr>
          <p:cNvPicPr>
            <a:picLocks noChangeAspect="1"/>
          </p:cNvPicPr>
          <p:nvPr/>
        </p:nvPicPr>
        <p:blipFill>
          <a:blip r:embed="rId3"/>
          <a:stretch>
            <a:fillRect/>
          </a:stretch>
        </p:blipFill>
        <p:spPr>
          <a:xfrm>
            <a:off x="7441248" y="4544333"/>
            <a:ext cx="1242428" cy="1198448"/>
          </a:xfrm>
          <a:prstGeom prst="rect">
            <a:avLst/>
          </a:prstGeom>
        </p:spPr>
      </p:pic>
    </p:spTree>
    <p:extLst>
      <p:ext uri="{BB962C8B-B14F-4D97-AF65-F5344CB8AC3E}">
        <p14:creationId xmlns:p14="http://schemas.microsoft.com/office/powerpoint/2010/main" val="2163385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A85C33-9865-D442-AE9A-5A3192F0DFF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a:t>Google Trends – </a:t>
            </a:r>
            <a:r>
              <a:rPr lang="en-US">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3107562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B4485-765E-3647-87A1-D7854AB2E67F}"/>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a:t>Google Trends – </a:t>
            </a:r>
            <a:r>
              <a:rPr lang="en-US">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3333389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7623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GIT Client</a:t>
            </a:r>
          </a:p>
        </p:txBody>
      </p:sp>
    </p:spTree>
    <p:extLst>
      <p:ext uri="{BB962C8B-B14F-4D97-AF65-F5344CB8AC3E}">
        <p14:creationId xmlns:p14="http://schemas.microsoft.com/office/powerpoint/2010/main" val="8503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Command Basics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21741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t>
            </a:r>
            <a:r>
              <a:rPr lang="en-US" err="1"/>
              <a:t>init</a:t>
            </a:r>
            <a:endParaRPr lang="en-US"/>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15882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a:t>Used to Initialize a working directory containing terraform config files</a:t>
            </a:r>
          </a:p>
          <a:p>
            <a:pPr marL="342900" indent="-342900">
              <a:buFont typeface="Arial" panose="020B0604020202020204" pitchFamily="34" charset="0"/>
              <a:buChar char="•"/>
            </a:pPr>
            <a:r>
              <a:rPr lang="en-IN" sz="1900"/>
              <a:t>This is the first command that should be run after writing a new Terraform configuration</a:t>
            </a:r>
          </a:p>
          <a:p>
            <a:pPr marL="342900" indent="-342900">
              <a:buFont typeface="Arial" panose="020B0604020202020204" pitchFamily="34" charset="0"/>
              <a:buChar char="•"/>
            </a:pPr>
            <a:r>
              <a:rPr lang="en-IN" sz="1900"/>
              <a:t>Downloads </a:t>
            </a:r>
            <a:r>
              <a:rPr lang="en-IN" sz="1900">
                <a:solidFill>
                  <a:srgbClr val="FFFF00"/>
                </a:solidFill>
              </a:rPr>
              <a:t>Providers</a:t>
            </a:r>
            <a:endParaRPr lang="en-US" sz="1900">
              <a:solidFill>
                <a:srgbClr val="FFFF00"/>
              </a:solidFill>
            </a:endParaRPr>
          </a:p>
          <a:p>
            <a:pPr marL="342900" indent="-342900">
              <a:buFont typeface="Arial" panose="020B0604020202020204" pitchFamily="34" charset="0"/>
              <a:buChar char="•"/>
            </a:pPr>
            <a:endParaRPr lang="en-US" sz="200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Validates the terraform configurations files in that respective directory to ensure they are </a:t>
            </a:r>
            <a:r>
              <a:rPr lang="en-US" sz="2000">
                <a:solidFill>
                  <a:srgbClr val="FFFF00"/>
                </a:solidFill>
              </a:rPr>
              <a:t>syntactically valid and internally consistent. </a:t>
            </a:r>
          </a:p>
          <a:p>
            <a:pPr marL="342900" indent="-342900">
              <a:buFont typeface="Arial" panose="020B0604020202020204" pitchFamily="34" charset="0"/>
              <a:buChar char="•"/>
            </a:pPr>
            <a:endParaRPr lang="en-US" sz="200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Creates an execution plan</a:t>
            </a:r>
          </a:p>
          <a:p>
            <a:pPr marL="342900" indent="-342900">
              <a:buFont typeface="Arial" panose="020B0604020202020204" pitchFamily="34" charset="0"/>
              <a:buChar char="•"/>
            </a:pPr>
            <a:r>
              <a:rPr lang="en-US" sz="2000"/>
              <a:t>Terraform performs a refresh and determines what actions are necessary to achieve the </a:t>
            </a:r>
            <a:r>
              <a:rPr lang="en-US" sz="2000">
                <a:solidFill>
                  <a:srgbClr val="FFFF00"/>
                </a:solidFill>
              </a:rPr>
              <a:t>desired state </a:t>
            </a:r>
            <a:r>
              <a:rPr lang="en-US" sz="200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Used to apply the changes required </a:t>
            </a:r>
            <a:r>
              <a:rPr lang="en-US" sz="2000">
                <a:solidFill>
                  <a:srgbClr val="FFFF00"/>
                </a:solidFill>
              </a:rPr>
              <a:t>to reach the desired state</a:t>
            </a:r>
            <a:r>
              <a:rPr lang="en-US" sz="2000"/>
              <a:t> of the configuration.</a:t>
            </a:r>
          </a:p>
          <a:p>
            <a:pPr marL="342900" indent="-342900">
              <a:buFont typeface="Arial" panose="020B0604020202020204" pitchFamily="34" charset="0"/>
              <a:buChar char="•"/>
            </a:pPr>
            <a:r>
              <a:rPr lang="en-IN" sz="2000"/>
              <a:t>By default, apply scans the current directory for the configuration and applies the changes appropriately.</a:t>
            </a:r>
            <a:endParaRPr lang="en-US" sz="200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a:t>Used to destroy the Terraform-managed infrastructure</a:t>
            </a:r>
          </a:p>
          <a:p>
            <a:pPr marL="342900" indent="-342900">
              <a:buFont typeface="Arial" panose="020B0604020202020204" pitchFamily="34" charset="0"/>
              <a:buChar char="•"/>
            </a:pPr>
            <a:r>
              <a:rPr lang="en-US" sz="200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31840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Language Basics</a:t>
            </a:r>
          </a:p>
          <a:p>
            <a:pPr marL="0" indent="0" algn="ctr">
              <a:buNone/>
            </a:pPr>
            <a:r>
              <a:rPr lang="en-US" sz="4000" b="1">
                <a:solidFill>
                  <a:srgbClr val="C00000"/>
                </a:solidFill>
              </a:rPr>
              <a:t>Theoretical but Very Important</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48912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a:t>Code in the Terraform language is stored in </a:t>
            </a:r>
            <a:r>
              <a:rPr lang="en-IN">
                <a:solidFill>
                  <a:srgbClr val="7030A0"/>
                </a:solidFill>
              </a:rPr>
              <a:t>plain text files </a:t>
            </a:r>
            <a:r>
              <a:rPr lang="en-IN"/>
              <a:t>with the </a:t>
            </a:r>
            <a:r>
              <a:rPr lang="en-IN">
                <a:solidFill>
                  <a:srgbClr val="7030A0"/>
                </a:solidFill>
              </a:rPr>
              <a:t>.</a:t>
            </a:r>
            <a:r>
              <a:rPr lang="en-IN" err="1">
                <a:solidFill>
                  <a:srgbClr val="7030A0"/>
                </a:solidFill>
              </a:rPr>
              <a:t>tf</a:t>
            </a:r>
            <a:r>
              <a:rPr lang="en-IN">
                <a:solidFill>
                  <a:srgbClr val="7030A0"/>
                </a:solidFill>
              </a:rPr>
              <a:t> </a:t>
            </a:r>
            <a:r>
              <a:rPr lang="en-IN"/>
              <a:t>file extension.</a:t>
            </a:r>
            <a:r>
              <a:rPr lang="en-US"/>
              <a:t> </a:t>
            </a:r>
          </a:p>
          <a:p>
            <a:r>
              <a:rPr lang="en-US"/>
              <a:t>There is also a </a:t>
            </a:r>
            <a:r>
              <a:rPr lang="en-US">
                <a:solidFill>
                  <a:srgbClr val="7030A0"/>
                </a:solidFill>
              </a:rPr>
              <a:t>JSON-based</a:t>
            </a:r>
            <a:r>
              <a:rPr lang="en-US"/>
              <a:t> variant of the language that is named with the </a:t>
            </a:r>
            <a:r>
              <a:rPr lang="en-US">
                <a:solidFill>
                  <a:srgbClr val="7030A0"/>
                </a:solidFill>
              </a:rPr>
              <a:t>.</a:t>
            </a:r>
            <a:r>
              <a:rPr lang="en-US" err="1">
                <a:solidFill>
                  <a:srgbClr val="7030A0"/>
                </a:solidFill>
              </a:rPr>
              <a:t>tf.json</a:t>
            </a:r>
            <a:r>
              <a:rPr lang="en-US">
                <a:solidFill>
                  <a:srgbClr val="7030A0"/>
                </a:solidFill>
              </a:rPr>
              <a:t> </a:t>
            </a:r>
            <a:r>
              <a:rPr lang="en-US"/>
              <a:t>file extension.</a:t>
            </a:r>
          </a:p>
          <a:p>
            <a:r>
              <a:rPr lang="en-US"/>
              <a:t>We can call the files containing terraform code as </a:t>
            </a:r>
            <a:r>
              <a:rPr lang="en-US">
                <a:solidFill>
                  <a:srgbClr val="7030A0"/>
                </a:solidFill>
              </a:rPr>
              <a:t>Terraform Configuration Files </a:t>
            </a:r>
            <a:r>
              <a:rPr lang="en-US"/>
              <a:t>or </a:t>
            </a:r>
            <a:r>
              <a:rPr lang="en-US">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a:t>Terraform Language Basics – </a:t>
            </a:r>
            <a:r>
              <a:rPr lang="en-US">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 ending with </a:t>
            </a:r>
            <a:r>
              <a:rPr lang="en-US">
                <a:solidFill>
                  <a:srgbClr val="7030A0"/>
                </a:solidFill>
              </a:rPr>
              <a:t>.</a:t>
            </a:r>
            <a:r>
              <a:rPr lang="en-US" err="1">
                <a:solidFill>
                  <a:srgbClr val="7030A0"/>
                </a:solidFill>
              </a:rPr>
              <a:t>tf</a:t>
            </a:r>
            <a:r>
              <a:rPr lang="en-US">
                <a:solidFill>
                  <a:srgbClr val="7030A0"/>
                </a:solidFill>
              </a:rPr>
              <a:t> </a:t>
            </a:r>
            <a:r>
              <a:rPr lang="en-US"/>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4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a:t>Terraform Language Basics – </a:t>
            </a:r>
            <a:r>
              <a:rPr lang="en-US">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HCL – </a:t>
            </a:r>
            <a:r>
              <a:rPr lang="en-US" sz="2600" err="1"/>
              <a:t>HashiCorp</a:t>
            </a:r>
            <a:r>
              <a:rPr lang="en-US" sz="260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12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94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8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4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0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Top-Level</a:t>
            </a:r>
          </a:p>
          <a:p>
            <a:pPr algn="ctr"/>
            <a:r>
              <a:rPr lang="en-US" sz="300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a:p>
            <a:r>
              <a:rPr lang="en-IN" b="1">
                <a:solidFill>
                  <a:schemeClr val="tx1"/>
                </a:solidFill>
              </a:rPr>
              <a:t>Terraform</a:t>
            </a:r>
            <a:r>
              <a:rPr lang="en-IN">
                <a:solidFill>
                  <a:schemeClr val="tx1"/>
                </a:solidFill>
              </a:rPr>
              <a:t> language uses a </a:t>
            </a:r>
            <a:r>
              <a:rPr lang="en-IN">
                <a:solidFill>
                  <a:srgbClr val="C00000"/>
                </a:solidFill>
              </a:rPr>
              <a:t>limited</a:t>
            </a:r>
            <a:r>
              <a:rPr lang="en-IN">
                <a:solidFill>
                  <a:schemeClr val="tx1"/>
                </a:solidFill>
              </a:rPr>
              <a:t> number of </a:t>
            </a:r>
            <a:r>
              <a:rPr lang="en-IN" b="1">
                <a:solidFill>
                  <a:srgbClr val="7030A0"/>
                </a:solidFill>
              </a:rPr>
              <a:t>top</a:t>
            </a:r>
            <a:r>
              <a:rPr lang="en-IN">
                <a:solidFill>
                  <a:srgbClr val="7030A0"/>
                </a:solidFill>
              </a:rPr>
              <a:t>-</a:t>
            </a:r>
            <a:r>
              <a:rPr lang="en-IN" b="1">
                <a:solidFill>
                  <a:srgbClr val="7030A0"/>
                </a:solidFill>
              </a:rPr>
              <a:t>level block</a:t>
            </a:r>
            <a:r>
              <a:rPr lang="en-IN">
                <a:solidFill>
                  <a:srgbClr val="7030A0"/>
                </a:solidFill>
              </a:rPr>
              <a:t> </a:t>
            </a:r>
            <a:r>
              <a:rPr lang="en-IN">
                <a:solidFill>
                  <a:schemeClr val="tx1"/>
                </a:solidFill>
              </a:rPr>
              <a:t>types, which are </a:t>
            </a:r>
            <a:r>
              <a:rPr lang="en-IN" b="1">
                <a:solidFill>
                  <a:schemeClr val="tx1"/>
                </a:solidFill>
              </a:rPr>
              <a:t>blocks</a:t>
            </a:r>
            <a:r>
              <a:rPr lang="en-IN">
                <a:solidFill>
                  <a:schemeClr val="tx1"/>
                </a:solidFill>
              </a:rPr>
              <a:t> that can appear </a:t>
            </a:r>
            <a:r>
              <a:rPr lang="en-IN">
                <a:solidFill>
                  <a:srgbClr val="C00000"/>
                </a:solidFill>
              </a:rPr>
              <a:t>outside</a:t>
            </a:r>
            <a:r>
              <a:rPr lang="en-IN">
                <a:solidFill>
                  <a:schemeClr val="tx1"/>
                </a:solidFill>
              </a:rPr>
              <a:t> of any other </a:t>
            </a:r>
            <a:r>
              <a:rPr lang="en-IN" b="1">
                <a:solidFill>
                  <a:schemeClr val="tx1"/>
                </a:solidFill>
              </a:rPr>
              <a:t>block</a:t>
            </a:r>
            <a:r>
              <a:rPr lang="en-IN">
                <a:solidFill>
                  <a:schemeClr val="tx1"/>
                </a:solidFill>
              </a:rPr>
              <a:t> in a TF configuration file. </a:t>
            </a:r>
          </a:p>
          <a:p>
            <a:pPr algn="ctr"/>
            <a:endParaRPr lang="en-US">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Most of </a:t>
            </a:r>
            <a:r>
              <a:rPr lang="en-IN" b="1" err="1">
                <a:solidFill>
                  <a:srgbClr val="7030A0"/>
                </a:solidFill>
              </a:rPr>
              <a:t>Terraform's</a:t>
            </a:r>
            <a:r>
              <a:rPr lang="en-IN" b="1">
                <a:solidFill>
                  <a:srgbClr val="7030A0"/>
                </a:solidFill>
              </a:rPr>
              <a:t> features</a:t>
            </a:r>
            <a:r>
              <a:rPr lang="en-IN">
                <a:solidFill>
                  <a:srgbClr val="7030A0"/>
                </a:solidFill>
              </a:rPr>
              <a:t> </a:t>
            </a:r>
            <a:r>
              <a:rPr lang="en-IN">
                <a:solidFill>
                  <a:schemeClr val="tx1"/>
                </a:solidFill>
              </a:rPr>
              <a:t>are implemented as </a:t>
            </a:r>
            <a:r>
              <a:rPr lang="en-IN" b="1">
                <a:solidFill>
                  <a:srgbClr val="7030A0"/>
                </a:solidFill>
              </a:rPr>
              <a:t>top-level </a:t>
            </a:r>
            <a:r>
              <a:rPr lang="en-IN">
                <a:solidFill>
                  <a:schemeClr val="tx1"/>
                </a:solidFill>
              </a:rPr>
              <a:t>blocks.</a:t>
            </a:r>
          </a:p>
        </p:txBody>
      </p:sp>
    </p:spTree>
    <p:extLst>
      <p:ext uri="{BB962C8B-B14F-4D97-AF65-F5344CB8AC3E}">
        <p14:creationId xmlns:p14="http://schemas.microsoft.com/office/powerpoint/2010/main" val="1937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Fundamental Blocks</a:t>
            </a:r>
          </a:p>
          <a:p>
            <a:pPr marL="0" indent="0" algn="ctr">
              <a:buNone/>
            </a:pPr>
            <a:r>
              <a:rPr lang="en-US" sz="4000" b="1">
                <a:solidFill>
                  <a:srgbClr val="0070C0"/>
                </a:solidFill>
              </a:rPr>
              <a:t>Terraform, Provider, Resources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983495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a:p>
            <a:pPr algn="ctr"/>
            <a:r>
              <a:rPr lang="en-US" sz="300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Special block used to configure some </a:t>
            </a:r>
            <a:r>
              <a:rPr lang="en-US">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 </a:t>
            </a:r>
            <a:r>
              <a:rPr lang="en-US">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t>
            </a:r>
            <a:r>
              <a:rPr lang="en-US">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Configuring a Terraform Backend (</a:t>
            </a:r>
            <a:r>
              <a:rPr lang="en-US">
                <a:solidFill>
                  <a:srgbClr val="FFFF00"/>
                </a:solidFill>
              </a:rPr>
              <a:t>Terraform State</a:t>
            </a:r>
            <a:r>
              <a:rPr lang="en-US"/>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HEART</a:t>
            </a:r>
            <a:r>
              <a:rPr lang="en-US"/>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relies on providers to </a:t>
            </a:r>
            <a:r>
              <a:rPr lang="en-US">
                <a:solidFill>
                  <a:srgbClr val="FFFF00"/>
                </a:solidFill>
              </a:rPr>
              <a:t>interact</a:t>
            </a:r>
            <a:r>
              <a:rPr lang="en-US"/>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Declare providers for Terraform to </a:t>
            </a:r>
            <a:r>
              <a:rPr lang="en-US">
                <a:solidFill>
                  <a:srgbClr val="FFFF00"/>
                </a:solidFill>
              </a:rPr>
              <a:t>install</a:t>
            </a:r>
            <a:r>
              <a:rPr lang="en-US"/>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configurations belong to </a:t>
            </a:r>
            <a:r>
              <a:rPr lang="en-US">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Syntax: </a:t>
            </a:r>
          </a:p>
          <a:p>
            <a:pPr algn="ctr"/>
            <a:r>
              <a:rPr lang="en-US"/>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Behavior: </a:t>
            </a:r>
            <a:r>
              <a:rPr lang="en-US"/>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Provisioners: </a:t>
            </a:r>
            <a:r>
              <a:rPr lang="en-US"/>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a:solidFill>
                  <a:srgbClr val="0070C0"/>
                </a:solidFill>
              </a:rPr>
              <a:t>Terraform</a:t>
            </a:r>
          </a:p>
          <a:p>
            <a:pPr marL="0" indent="0" algn="ctr">
              <a:buNone/>
            </a:pPr>
            <a:r>
              <a:rPr lang="en-US" sz="7000" b="1">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334048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dirty="0"/>
              <a:t>© </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a:t>This block can be called in 3 ways. All means the same. </a:t>
            </a:r>
          </a:p>
          <a:p>
            <a:pPr lvl="1"/>
            <a:r>
              <a:rPr lang="en-US"/>
              <a:t>Terraform Block</a:t>
            </a:r>
          </a:p>
          <a:p>
            <a:pPr lvl="1"/>
            <a:r>
              <a:rPr lang="en-US"/>
              <a:t>Terraform Settings Block</a:t>
            </a:r>
          </a:p>
          <a:p>
            <a:pPr lvl="1"/>
            <a:r>
              <a:rPr lang="en-US"/>
              <a:t>Terraform Configuration Block</a:t>
            </a:r>
          </a:p>
          <a:p>
            <a:r>
              <a:rPr lang="en-US"/>
              <a:t>Each terraform block can contain a number of settings related to </a:t>
            </a:r>
            <a:r>
              <a:rPr lang="en-US" err="1">
                <a:solidFill>
                  <a:srgbClr val="0070C0"/>
                </a:solidFill>
              </a:rPr>
              <a:t>Terraform's</a:t>
            </a:r>
            <a:r>
              <a:rPr lang="en-US">
                <a:solidFill>
                  <a:srgbClr val="0070C0"/>
                </a:solidFill>
              </a:rPr>
              <a:t> behavior</a:t>
            </a:r>
            <a:r>
              <a:rPr lang="en-US"/>
              <a:t>. </a:t>
            </a:r>
          </a:p>
          <a:p>
            <a:r>
              <a:rPr lang="en-US"/>
              <a:t>Within a terraform block, </a:t>
            </a:r>
            <a:r>
              <a:rPr lang="en-US">
                <a:solidFill>
                  <a:srgbClr val="00B050"/>
                </a:solidFill>
              </a:rPr>
              <a:t>only constant values can be used</a:t>
            </a:r>
            <a:r>
              <a:rPr lang="en-US"/>
              <a:t>; arguments </a:t>
            </a:r>
            <a:r>
              <a:rPr lang="en-US">
                <a:solidFill>
                  <a:srgbClr val="C00000"/>
                </a:solidFill>
              </a:rPr>
              <a:t>may not refer </a:t>
            </a:r>
            <a:r>
              <a:rPr lang="en-US"/>
              <a:t>to named objects such as resources, input variables, </a:t>
            </a:r>
            <a:r>
              <a:rPr lang="en-US" err="1"/>
              <a:t>etc</a:t>
            </a:r>
            <a:r>
              <a:rPr lang="en-US"/>
              <a:t>, and </a:t>
            </a:r>
            <a:r>
              <a:rPr lang="en-US">
                <a:solidFill>
                  <a:srgbClr val="C00000"/>
                </a:solidFill>
              </a:rPr>
              <a:t>may not use any </a:t>
            </a:r>
            <a:r>
              <a:rPr lang="en-US"/>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a:t>Terraform Block</a:t>
            </a:r>
          </a:p>
        </p:txBody>
      </p:sp>
    </p:spTree>
    <p:extLst>
      <p:ext uri="{BB962C8B-B14F-4D97-AF65-F5344CB8AC3E}">
        <p14:creationId xmlns:p14="http://schemas.microsoft.com/office/powerpoint/2010/main" val="26896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02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86564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a:t>
            </a:r>
            <a:r>
              <a:rPr lang="en-US">
                <a:solidFill>
                  <a:srgbClr val="FFC000"/>
                </a:solidFill>
              </a:rPr>
              <a:t>HEART</a:t>
            </a:r>
            <a:r>
              <a:rPr lang="en-US"/>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Without Providers Terraform </a:t>
            </a:r>
            <a:r>
              <a:rPr lang="en-US">
                <a:solidFill>
                  <a:srgbClr val="C00000"/>
                </a:solidFill>
              </a:rPr>
              <a:t>cannot</a:t>
            </a:r>
            <a:r>
              <a:rPr lang="en-US"/>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distributed separately from Terraform and each provider has its own </a:t>
            </a:r>
            <a:r>
              <a:rPr lang="en-US">
                <a:solidFill>
                  <a:srgbClr val="FFC000"/>
                </a:solidFill>
              </a:rPr>
              <a:t>release cycles </a:t>
            </a:r>
            <a:r>
              <a:rPr lang="en-US"/>
              <a:t>and </a:t>
            </a:r>
            <a:r>
              <a:rPr lang="en-US">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a:t>
            </a:r>
            <a:r>
              <a:rPr lang="en-US">
                <a:solidFill>
                  <a:srgbClr val="FFC000"/>
                </a:solidFill>
              </a:rPr>
              <a:t>Registry</a:t>
            </a:r>
            <a:r>
              <a:rPr lang="en-US"/>
              <a:t> is publicly available which contains many Terraform Providers for most </a:t>
            </a:r>
            <a:r>
              <a:rPr lang="en-US">
                <a:solidFill>
                  <a:srgbClr val="FFC000"/>
                </a:solidFill>
              </a:rPr>
              <a:t>major</a:t>
            </a:r>
            <a:r>
              <a:rPr lang="en-US"/>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Every </a:t>
            </a:r>
            <a:r>
              <a:rPr lang="en-US">
                <a:solidFill>
                  <a:srgbClr val="FFC000"/>
                </a:solidFill>
              </a:rPr>
              <a:t>Resource Type </a:t>
            </a:r>
            <a:r>
              <a:rPr lang="en-US"/>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3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dirty="0"/>
              <a:t>© </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a:p>
            <a:pPr algn="ctr"/>
            <a:r>
              <a:rPr lang="en-US"/>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23410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a:t>Dependency Lock File</a:t>
            </a:r>
          </a:p>
        </p:txBody>
      </p:sp>
      <p:pic>
        <p:nvPicPr>
          <p:cNvPr id="6" name="Picture 5">
            <a:extLst>
              <a:ext uri="{FF2B5EF4-FFF2-40B4-BE49-F238E27FC236}">
                <a16:creationId xmlns:a16="http://schemas.microsoft.com/office/drawing/2014/main"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899472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Names are </a:t>
            </a:r>
            <a:r>
              <a:rPr lang="en-US">
                <a:solidFill>
                  <a:srgbClr val="FFC000"/>
                </a:solidFill>
              </a:rPr>
              <a:t>Module specific </a:t>
            </a:r>
            <a:r>
              <a:rPr lang="en-US"/>
              <a:t>and should be </a:t>
            </a:r>
            <a:r>
              <a:rPr lang="en-US">
                <a:solidFill>
                  <a:srgbClr val="FFC000"/>
                </a:solidFill>
              </a:rPr>
              <a:t>unique</a:t>
            </a:r>
            <a:r>
              <a:rPr lang="en-US"/>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configurations always refer to </a:t>
            </a:r>
            <a:r>
              <a:rPr lang="en-US">
                <a:solidFill>
                  <a:srgbClr val="FFC000"/>
                </a:solidFill>
              </a:rPr>
              <a:t>local name </a:t>
            </a:r>
            <a:r>
              <a:rPr lang="en-US"/>
              <a:t>of provider </a:t>
            </a:r>
            <a:r>
              <a:rPr lang="en-US">
                <a:solidFill>
                  <a:srgbClr val="FFC000"/>
                </a:solidFill>
              </a:rPr>
              <a:t>outside</a:t>
            </a:r>
            <a:r>
              <a:rPr lang="en-US"/>
              <a:t> </a:t>
            </a:r>
            <a:r>
              <a:rPr lang="en-US" err="1"/>
              <a:t>required_provider</a:t>
            </a:r>
            <a:r>
              <a:rPr lang="en-US"/>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Users of a provider can choose </a:t>
            </a:r>
            <a:r>
              <a:rPr lang="en-IN">
                <a:solidFill>
                  <a:srgbClr val="FFC000"/>
                </a:solidFill>
              </a:rPr>
              <a:t>any local name </a:t>
            </a:r>
            <a:r>
              <a:rPr lang="en-IN"/>
              <a:t>for it (</a:t>
            </a:r>
            <a:r>
              <a:rPr lang="en-IN" err="1"/>
              <a:t>myazure</a:t>
            </a:r>
            <a:r>
              <a:rPr lang="en-IN"/>
              <a:t>, azure1, azure2).</a:t>
            </a:r>
            <a:endParaRPr lang="en-US"/>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Recommended way of choosing local name is to use preferred local name of that provider (For Azure Provider: </a:t>
            </a:r>
            <a:r>
              <a:rPr lang="en-IN" err="1"/>
              <a:t>hashicorp</a:t>
            </a:r>
            <a:r>
              <a:rPr lang="en-IN"/>
              <a:t>/</a:t>
            </a:r>
            <a:r>
              <a:rPr lang="en-IN" err="1"/>
              <a:t>azurerm</a:t>
            </a:r>
            <a:r>
              <a:rPr lang="en-IN"/>
              <a:t>, </a:t>
            </a:r>
            <a:r>
              <a:rPr lang="en-IN">
                <a:solidFill>
                  <a:srgbClr val="FFC000"/>
                </a:solidFill>
              </a:rPr>
              <a:t>preferred local name </a:t>
            </a:r>
            <a:r>
              <a:rPr lang="en-IN"/>
              <a:t>is </a:t>
            </a:r>
            <a:r>
              <a:rPr lang="en-IN" err="1"/>
              <a:t>azurerm</a:t>
            </a:r>
            <a:r>
              <a:rPr lang="en-IN"/>
              <a:t>)</a:t>
            </a: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It is the </a:t>
            </a:r>
            <a:r>
              <a:rPr lang="en-US">
                <a:solidFill>
                  <a:srgbClr val="FFC000"/>
                </a:solidFill>
              </a:rPr>
              <a:t>primary location </a:t>
            </a:r>
            <a:r>
              <a:rPr lang="en-US"/>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Source addresses consist of </a:t>
            </a:r>
            <a:r>
              <a:rPr lang="en-IN">
                <a:solidFill>
                  <a:srgbClr val="FFC000"/>
                </a:solidFill>
              </a:rPr>
              <a:t>three parts </a:t>
            </a:r>
            <a:r>
              <a:rPr lang="en-IN"/>
              <a:t>delimited by </a:t>
            </a:r>
            <a:r>
              <a:rPr lang="en-IN">
                <a:solidFill>
                  <a:srgbClr val="FFC000"/>
                </a:solidFill>
              </a:rPr>
              <a:t>slashes (/)</a:t>
            </a:r>
            <a:endParaRPr lang="en-US">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[&lt;HOSTNAME&gt;/]&lt;NAMESPACE&gt;/&lt;TYPE&gt;</a:t>
            </a:r>
            <a:endParaRPr lang="en-US"/>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solidFill>
                  <a:schemeClr val="tx1"/>
                </a:solidFill>
              </a:rPr>
              <a:t>registry.terraform.io</a:t>
            </a:r>
            <a:r>
              <a:rPr lang="en-IN">
                <a:solidFill>
                  <a:schemeClr val="tx1"/>
                </a:solidFill>
              </a:rPr>
              <a:t>/</a:t>
            </a:r>
            <a:r>
              <a:rPr lang="en-IN" err="1">
                <a:solidFill>
                  <a:schemeClr val="tx1"/>
                </a:solidFill>
              </a:rPr>
              <a:t>hashicorp</a:t>
            </a:r>
            <a:r>
              <a:rPr lang="en-IN">
                <a:solidFill>
                  <a:schemeClr val="tx1"/>
                </a:solidFill>
              </a:rPr>
              <a:t>/</a:t>
            </a:r>
            <a:r>
              <a:rPr lang="en-IN" err="1">
                <a:solidFill>
                  <a:schemeClr val="tx1"/>
                </a:solidFill>
              </a:rPr>
              <a:t>azurerm</a:t>
            </a:r>
            <a:endParaRPr lang="en-US">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Registry Name is </a:t>
            </a:r>
            <a:r>
              <a:rPr lang="en-IN">
                <a:solidFill>
                  <a:srgbClr val="FFC000"/>
                </a:solidFill>
              </a:rPr>
              <a:t>optional</a:t>
            </a:r>
            <a:r>
              <a:rPr lang="en-IN"/>
              <a:t> as default is going to be Terraform Public Registry 	</a:t>
            </a:r>
            <a:endParaRPr lang="en-US"/>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dirty="0"/>
              <a:t>© </a:t>
            </a:r>
            <a:endParaRPr lang="en-GB" dirty="0"/>
          </a:p>
        </p:txBody>
      </p: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a:t>Terraform Registry</a:t>
            </a:r>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a:t>
            </a:r>
            <a:r>
              <a:rPr lang="en-US" err="1"/>
              <a:t>HashiCorp</a:t>
            </a:r>
            <a:endParaRPr lang="en-US"/>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third-party technology partners. </a:t>
            </a:r>
            <a:r>
              <a:rPr lang="en-IN" i="1" err="1"/>
              <a:t>HashiCorp</a:t>
            </a:r>
            <a:r>
              <a:rPr lang="en-IN" i="1"/>
              <a:t> has verified the authenticity of the Provider’s publisher</a:t>
            </a:r>
            <a:endParaRPr lang="en-US"/>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Community providers are published to the Terraform Registry by individual maintainers, groups of maintainers, or other members of the Terraform community.</a:t>
            </a:r>
            <a:endParaRPr lang="en-US"/>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Archived Providers are Official or Verified Providers that are no longer maintained by </a:t>
            </a:r>
            <a:r>
              <a:rPr lang="en-IN" err="1"/>
              <a:t>HashiCorp</a:t>
            </a:r>
            <a:r>
              <a:rPr lang="en-IN"/>
              <a:t> or the community. </a:t>
            </a:r>
            <a:endParaRPr lang="en-US"/>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registry.terraform.io</a:t>
            </a:r>
            <a:endParaRPr lang="en-US"/>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9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Multiple 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4057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define </a:t>
            </a:r>
            <a:r>
              <a:rPr lang="en-US" sz="2600">
                <a:solidFill>
                  <a:srgbClr val="FFFF00"/>
                </a:solidFill>
              </a:rPr>
              <a:t>multiple</a:t>
            </a:r>
            <a:r>
              <a:rPr lang="en-US" sz="2600"/>
              <a:t> configurations for the </a:t>
            </a:r>
            <a:r>
              <a:rPr lang="en-US" sz="2600">
                <a:solidFill>
                  <a:srgbClr val="FFFF00"/>
                </a:solidFill>
              </a:rPr>
              <a:t>same provider</a:t>
            </a:r>
            <a:r>
              <a:rPr lang="en-US" sz="2600"/>
              <a:t>,  and select which one to use on a </a:t>
            </a:r>
            <a:r>
              <a:rPr lang="en-US" sz="2600">
                <a:solidFill>
                  <a:srgbClr val="FFFF00"/>
                </a:solidFill>
              </a:rPr>
              <a:t>per-resource</a:t>
            </a:r>
            <a:r>
              <a:rPr lang="en-US" sz="2600"/>
              <a:t> or </a:t>
            </a:r>
            <a:r>
              <a:rPr lang="en-US" sz="2600">
                <a:solidFill>
                  <a:srgbClr val="FFFF00"/>
                </a:solidFill>
              </a:rPr>
              <a:t>per-module</a:t>
            </a:r>
            <a:r>
              <a:rPr lang="en-US" sz="260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The primary reason for this is to </a:t>
            </a:r>
            <a:r>
              <a:rPr lang="en-US" sz="2600">
                <a:solidFill>
                  <a:srgbClr val="FFFF00"/>
                </a:solidFill>
              </a:rPr>
              <a:t>support multiple regions </a:t>
            </a:r>
            <a:r>
              <a:rPr lang="en-US" sz="2600"/>
              <a:t>for a </a:t>
            </a:r>
            <a:r>
              <a:rPr lang="en-US" sz="2600">
                <a:solidFill>
                  <a:srgbClr val="FFFF00"/>
                </a:solidFill>
              </a:rPr>
              <a:t>cloud</a:t>
            </a:r>
            <a:r>
              <a:rPr lang="en-US" sz="260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3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a:t>
            </a:r>
            <a:r>
              <a:rPr lang="en-US" sz="2600">
                <a:solidFill>
                  <a:srgbClr val="FFFF00"/>
                </a:solidFill>
              </a:rPr>
              <a:t>use</a:t>
            </a:r>
            <a:r>
              <a:rPr lang="en-US" sz="2600"/>
              <a:t> the alternate provider in a resource, data or module by referencing it as </a:t>
            </a:r>
            <a:r>
              <a:rPr lang="en-US" sz="260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a:solidFill>
                  <a:schemeClr val="accent6">
                    <a:lumMod val="75000"/>
                  </a:schemeClr>
                </a:solidFill>
              </a:rPr>
              <a:t>Terraform</a:t>
            </a:r>
          </a:p>
          <a:p>
            <a:pPr marL="0" indent="0" algn="ctr">
              <a:buNone/>
            </a:pPr>
            <a:r>
              <a:rPr lang="en-US" sz="6000" b="1">
                <a:solidFill>
                  <a:srgbClr val="00B050"/>
                </a:solidFill>
              </a:rPr>
              <a:t>Dependency Lock File</a:t>
            </a:r>
            <a:endParaRPr lang="en-US" sz="6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38043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12491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Version Constraints </a:t>
            </a:r>
            <a:r>
              <a:rPr lang="en-IN"/>
              <a:t>within the configuration itself determine which versions of dependencies are </a:t>
            </a:r>
            <a:r>
              <a:rPr lang="en-IN" i="1"/>
              <a:t>potentially</a:t>
            </a:r>
            <a:r>
              <a:rPr lang="en-IN"/>
              <a:t> compatible</a:t>
            </a:r>
            <a:endParaRPr lang="en-US"/>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Dependency Lock File: After selecting a </a:t>
            </a:r>
            <a:r>
              <a:rPr lang="en-US">
                <a:solidFill>
                  <a:srgbClr val="FFFF00"/>
                </a:solidFill>
              </a:rPr>
              <a:t>specific version </a:t>
            </a:r>
            <a:r>
              <a:rPr lang="en-US"/>
              <a:t>of each dependency using </a:t>
            </a:r>
            <a:r>
              <a:rPr lang="en-US">
                <a:solidFill>
                  <a:srgbClr val="FFFF00"/>
                </a:solidFill>
              </a:rPr>
              <a:t>Version Constraints </a:t>
            </a:r>
            <a:r>
              <a:rPr lang="en-US"/>
              <a:t>Terraform remembers the </a:t>
            </a:r>
            <a:r>
              <a:rPr lang="en-US">
                <a:solidFill>
                  <a:srgbClr val="FFFF00"/>
                </a:solidFill>
              </a:rPr>
              <a:t>decisions it made </a:t>
            </a:r>
            <a:r>
              <a:rPr lang="en-US"/>
              <a:t>in a </a:t>
            </a:r>
            <a:r>
              <a:rPr lang="en-US">
                <a:solidFill>
                  <a:srgbClr val="FFFF00"/>
                </a:solidFill>
              </a:rPr>
              <a:t>dependency lock file </a:t>
            </a:r>
            <a:r>
              <a:rPr lang="en-US"/>
              <a:t>so that it can (by default) make the same decisions again in </a:t>
            </a:r>
            <a:r>
              <a:rPr lang="en-US">
                <a:solidFill>
                  <a:srgbClr val="FFFF00"/>
                </a:solidFill>
              </a:rPr>
              <a:t>future</a:t>
            </a:r>
            <a:r>
              <a:rPr lang="en-US"/>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Very Important: </a:t>
            </a:r>
            <a:r>
              <a:rPr lang="en-US"/>
              <a:t>Lock File currently </a:t>
            </a:r>
            <a:r>
              <a:rPr lang="en-US">
                <a:solidFill>
                  <a:srgbClr val="FFFF00"/>
                </a:solidFill>
              </a:rPr>
              <a:t>tracks only Provider Dependencies</a:t>
            </a:r>
            <a:r>
              <a:rPr lang="en-US"/>
              <a:t>. For modules continue to use </a:t>
            </a:r>
            <a:r>
              <a:rPr lang="en-US">
                <a:solidFill>
                  <a:srgbClr val="FFFF00"/>
                </a:solidFill>
              </a:rPr>
              <a:t>exact version constraint</a:t>
            </a:r>
            <a:r>
              <a:rPr lang="en-US"/>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rPr>
              <a:t>Checksum Verification: </a:t>
            </a:r>
            <a:r>
              <a:rPr lang="en-IN"/>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Location of Lock File: </a:t>
            </a:r>
            <a:r>
              <a:rPr lang="en-US"/>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feature added from Terraform v0.14 &amp; later</a:t>
            </a:r>
          </a:p>
        </p:txBody>
      </p:sp>
    </p:spTree>
    <p:extLst>
      <p:ext uri="{BB962C8B-B14F-4D97-AF65-F5344CB8AC3E}">
        <p14:creationId xmlns:p14="http://schemas.microsoft.com/office/powerpoint/2010/main" val="185649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a:t>Dependency Lock File</a:t>
            </a:r>
          </a:p>
        </p:txBody>
      </p:sp>
      <p:pic>
        <p:nvPicPr>
          <p:cNvPr id="6" name="Picture 5">
            <a:extLst>
              <a:ext uri="{FF2B5EF4-FFF2-40B4-BE49-F238E27FC236}">
                <a16:creationId xmlns:a16="http://schemas.microsoft.com/office/drawing/2014/main"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3847685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Terraform </a:t>
            </a:r>
            <a:r>
              <a:rPr lang="en-US">
                <a:solidFill>
                  <a:srgbClr val="FFFF00"/>
                </a:solidFill>
              </a:rPr>
              <a:t>did not find </a:t>
            </a:r>
            <a:r>
              <a:rPr lang="en-US"/>
              <a:t>a lock file, it would download the </a:t>
            </a:r>
            <a:r>
              <a:rPr lang="en-US">
                <a:solidFill>
                  <a:srgbClr val="FFFF00"/>
                </a:solidFill>
              </a:rPr>
              <a:t>latest versions </a:t>
            </a:r>
            <a:r>
              <a:rPr lang="en-US"/>
              <a:t>of the providers that fulfill the </a:t>
            </a:r>
            <a:r>
              <a:rPr lang="en-US">
                <a:solidFill>
                  <a:srgbClr val="FFFF00"/>
                </a:solidFill>
              </a:rPr>
              <a:t>version constraints</a:t>
            </a:r>
            <a:r>
              <a:rPr lang="en-US"/>
              <a:t> you defined in the </a:t>
            </a:r>
            <a:r>
              <a:rPr lang="en-US" err="1">
                <a:solidFill>
                  <a:srgbClr val="FFFF00"/>
                </a:solidFill>
              </a:rPr>
              <a:t>required_providers</a:t>
            </a:r>
            <a:r>
              <a:rPr lang="en-US">
                <a:solidFill>
                  <a:srgbClr val="FFFF00"/>
                </a:solidFill>
              </a:rPr>
              <a:t> </a:t>
            </a:r>
            <a:r>
              <a:rPr lang="en-US"/>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we have lock file, the lock file causes Terraform to </a:t>
            </a:r>
            <a:r>
              <a:rPr lang="en-US">
                <a:solidFill>
                  <a:srgbClr val="FFFF00"/>
                </a:solidFill>
              </a:rPr>
              <a:t>always install the same provider version</a:t>
            </a:r>
            <a:r>
              <a:rPr lang="en-US"/>
              <a:t>, ensuring that runs </a:t>
            </a:r>
            <a:r>
              <a:rPr lang="en-US">
                <a:solidFill>
                  <a:srgbClr val="FFFF00"/>
                </a:solidFill>
              </a:rPr>
              <a:t>across</a:t>
            </a:r>
            <a:r>
              <a:rPr lang="en-US"/>
              <a:t> your team or remote sessions will be </a:t>
            </a:r>
            <a:r>
              <a:rPr lang="en-US">
                <a:solidFill>
                  <a:srgbClr val="FFFF00"/>
                </a:solidFill>
              </a:rPr>
              <a:t>consistent</a:t>
            </a:r>
            <a:r>
              <a:rPr lang="en-US"/>
              <a:t>.</a:t>
            </a:r>
          </a:p>
        </p:txBody>
      </p:sp>
    </p:spTree>
    <p:extLst>
      <p:ext uri="{BB962C8B-B14F-4D97-AF65-F5344CB8AC3E}">
        <p14:creationId xmlns:p14="http://schemas.microsoft.com/office/powerpoint/2010/main" val="14722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Resources</a:t>
            </a:r>
          </a:p>
          <a:p>
            <a:pPr marL="0" indent="0" algn="ctr">
              <a:buNone/>
            </a:pPr>
            <a:r>
              <a:rPr lang="en-US" sz="7000" b="1">
                <a:solidFill>
                  <a:srgbClr val="00B050"/>
                </a:solidFill>
              </a:rPr>
              <a:t>Introduction</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7943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dirty="0"/>
              <a:t>© </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t>Terraform</a:t>
            </a:r>
          </a:p>
          <a:p>
            <a:pPr algn="ctr"/>
            <a:r>
              <a:rPr lang="en-US" sz="380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err="1">
                <a:solidFill>
                  <a:srgbClr val="FFFF00"/>
                </a:solidFill>
              </a:rPr>
              <a:t>depends_on</a:t>
            </a:r>
            <a:endParaRPr lang="en-US" sz="260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err="1">
                <a:solidFill>
                  <a:srgbClr val="FFFF00"/>
                </a:solidFill>
              </a:rPr>
              <a:t>for_each</a:t>
            </a:r>
            <a:endParaRPr lang="en-US" sz="260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a:solidFill>
                  <a:srgbClr val="FFFF00"/>
                </a:solidFill>
              </a:rPr>
              <a:t>lifecycle</a:t>
            </a:r>
          </a:p>
        </p:txBody>
      </p:sp>
    </p:spTree>
    <p:extLst>
      <p:ext uri="{BB962C8B-B14F-4D97-AF65-F5344CB8AC3E}">
        <p14:creationId xmlns:p14="http://schemas.microsoft.com/office/powerpoint/2010/main" val="2526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Syntax</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536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652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38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dirty="0"/>
              <a:t>© </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Type:  </a:t>
            </a:r>
            <a:r>
              <a:rPr lang="en-US"/>
              <a:t>It </a:t>
            </a:r>
            <a:r>
              <a:rPr lang="en-IN"/>
              <a:t>determines the kind of </a:t>
            </a:r>
            <a:r>
              <a:rPr lang="en-IN">
                <a:solidFill>
                  <a:srgbClr val="FFFF00"/>
                </a:solidFill>
              </a:rPr>
              <a:t>infrastructure object</a:t>
            </a:r>
            <a:r>
              <a:rPr lang="en-IN"/>
              <a:t> it manages and what arguments and other attributes the resource supports.</a:t>
            </a:r>
            <a:endParaRPr lang="en-US"/>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Local Name: </a:t>
            </a:r>
            <a:r>
              <a:rPr lang="en-US"/>
              <a:t>It </a:t>
            </a:r>
            <a:r>
              <a:rPr lang="en-IN"/>
              <a:t>is used to refer to this resource from elsewhere in the same Terraform module, but has </a:t>
            </a:r>
            <a:r>
              <a:rPr lang="en-IN">
                <a:solidFill>
                  <a:srgbClr val="FFFF00"/>
                </a:solidFill>
              </a:rPr>
              <a:t>no significance </a:t>
            </a:r>
            <a:r>
              <a:rPr lang="en-IN"/>
              <a:t>outside that module's scope. </a:t>
            </a:r>
          </a:p>
          <a:p>
            <a:r>
              <a:rPr lang="en-IN"/>
              <a:t>The resource type and name together serve as an identifier for a given resource and so must be </a:t>
            </a:r>
            <a:r>
              <a:rPr lang="en-IN">
                <a:solidFill>
                  <a:srgbClr val="FFFF00"/>
                </a:solidFill>
              </a:rPr>
              <a:t>unique </a:t>
            </a:r>
            <a:r>
              <a:rPr lang="en-IN"/>
              <a:t>within a module</a:t>
            </a:r>
            <a:endParaRPr lang="en-US"/>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Meta-Arguments: </a:t>
            </a:r>
            <a:r>
              <a:rPr lang="en-US"/>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Arguments: </a:t>
            </a:r>
            <a:r>
              <a:rPr lang="en-US"/>
              <a:t>Will be specific to resource type. Argument Values can make use of </a:t>
            </a:r>
            <a:r>
              <a:rPr lang="en-US">
                <a:solidFill>
                  <a:srgbClr val="FFFF00"/>
                </a:solidFill>
              </a:rPr>
              <a:t>Expressions</a:t>
            </a:r>
            <a:r>
              <a:rPr lang="en-US"/>
              <a:t> or other Terraform </a:t>
            </a:r>
            <a:r>
              <a:rPr lang="en-US">
                <a:solidFill>
                  <a:srgbClr val="FFFF00"/>
                </a:solidFill>
              </a:rPr>
              <a:t>Dynamic</a:t>
            </a:r>
            <a:r>
              <a:rPr lang="en-US"/>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1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Behavior</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5760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5988</TotalTime>
  <Words>12895</Words>
  <Application>Microsoft Macintosh PowerPoint</Application>
  <PresentationFormat>Custom</PresentationFormat>
  <Paragraphs>3874</Paragraphs>
  <Slides>357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357</vt:i4>
      </vt:variant>
    </vt:vector>
  </HeadingPairs>
  <TitlesOfParts>
    <vt:vector size="361" baseType="lpstr">
      <vt:lpstr>Arial</vt:lpstr>
      <vt:lpstr>Calibri</vt:lpstr>
      <vt:lpstr>Calibri Light</vt:lpstr>
      <vt:lpstr>Office Theme</vt:lpstr>
      <vt:lpstr>Terraform on Azure with IaC DevOps SRE | Real-World 25 Demos</vt:lpstr>
      <vt:lpstr>PowerPoint Presentation</vt:lpstr>
      <vt:lpstr>GitHub Step-by-Step Documentation</vt:lpstr>
      <vt:lpstr>20 Azure Services</vt:lpstr>
      <vt:lpstr>PowerPoint Presentation</vt:lpstr>
      <vt:lpstr>PowerPoint Presentation</vt:lpstr>
      <vt:lpstr>Terraform Configs</vt:lpstr>
      <vt:lpstr>Terraform  Configs</vt:lpstr>
      <vt:lpstr>PowerPoint Presentation</vt:lpstr>
      <vt:lpstr>PowerPoint Presentation</vt:lpstr>
      <vt:lpstr>Azure Virtual Network – 4 Tier Design</vt:lpstr>
      <vt:lpstr>Azure Linux Virtual Machine</vt:lpstr>
      <vt:lpstr>Azure Bastion Host Linux VM &amp; Bastion Service</vt:lpstr>
      <vt:lpstr>Azure Standard Load Balancer – Internet Facing</vt:lpstr>
      <vt:lpstr>Azure Standard Load Balancer – Inbound NAT Rules</vt:lpstr>
      <vt:lpstr>Azure Standard Load Balancer – Meta-Argument Count</vt:lpstr>
      <vt:lpstr>Azure Standard Load Balancer – Meta-Argument for_each</vt:lpstr>
      <vt:lpstr>Azure Standard Load Balancer – VMSS Manual Scaling</vt:lpstr>
      <vt:lpstr>Azure VMSS - Autoscaling</vt:lpstr>
      <vt:lpstr>Autoscaling Default Profile</vt:lpstr>
      <vt:lpstr>Autoscaling   Recurrence Profile Week Days</vt:lpstr>
      <vt:lpstr>Autoscaling   Recurrence Profile Weekends</vt:lpstr>
      <vt:lpstr>Autoscaling  Fixed Profile</vt:lpstr>
      <vt:lpstr>Azure - External LB + Web VMSS + Internal LB +  App VMSS</vt:lpstr>
      <vt:lpstr>Azure - Private DNS Zones</vt:lpstr>
      <vt:lpstr>Azure - Public DNS Zones</vt:lpstr>
      <vt:lpstr>What is Terraform Backend ?</vt:lpstr>
      <vt:lpstr>Terraform Remote State Datasource</vt:lpstr>
      <vt:lpstr>Azure – Traffic Manager</vt:lpstr>
      <vt:lpstr>Azure Application Gateway – using Azure Portal</vt:lpstr>
      <vt:lpstr>Azure Application Gateway – using Terraform</vt:lpstr>
      <vt:lpstr>Azure  Application Gateway Components</vt:lpstr>
      <vt:lpstr>Azure Application Gateway – Context Path based Routing</vt:lpstr>
      <vt:lpstr>Path Based  Routing</vt:lpstr>
      <vt:lpstr>Azure Application Gateway – Multisite Hosting</vt:lpstr>
      <vt:lpstr>Azure Application Gateway – SSL Self-signed</vt:lpstr>
      <vt:lpstr>Azure Application Gateway – SSL from Key Vault</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Environment  TF State Files</vt:lpstr>
      <vt:lpstr>Azure MySQL Single Server</vt:lpstr>
      <vt:lpstr>User Management Web Application</vt:lpstr>
      <vt:lpstr>UMS – Login Screen</vt:lpstr>
      <vt:lpstr>UMS – Landing Page Post Login</vt:lpstr>
      <vt:lpstr>UMS – List Users Screen</vt:lpstr>
      <vt:lpstr>PowerPoint Presentation</vt:lpstr>
      <vt:lpstr>PowerPoint Presentation</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Azure Virtual Network – 4 Tier Design</vt:lpstr>
      <vt:lpstr>Azure Virtual Network Topology</vt:lpstr>
      <vt:lpstr>Terraform Concepts &amp; Azure Resources</vt:lpstr>
      <vt:lpstr>What are we going to Learn ? </vt:lpstr>
      <vt:lpstr>PowerPoint Presentation</vt:lpstr>
      <vt:lpstr>Terraform Variables – Output Values</vt:lpstr>
      <vt:lpstr>Output Values – 3 Demos</vt:lpstr>
      <vt:lpstr>Terraform Variables – Local Values</vt:lpstr>
      <vt:lpstr>Resource Meta-Arguments – depends_on</vt:lpstr>
      <vt:lpstr>Resource Meta-Arguments – for_each</vt:lpstr>
      <vt:lpstr>PowerPoint Presentation</vt:lpstr>
      <vt:lpstr>Azure Linux Virtual Machine</vt:lpstr>
      <vt:lpstr>Azure Resources and Topology</vt:lpstr>
      <vt:lpstr>Terraform Configs</vt:lpstr>
      <vt:lpstr>PowerPoint Presentation</vt:lpstr>
      <vt:lpstr>PowerPoint Presentation</vt:lpstr>
      <vt:lpstr>Azure Bastion Host Linux VM &amp; Bastion Service</vt:lpstr>
      <vt:lpstr>Azure  Bastion Service</vt:lpstr>
      <vt:lpstr>Azure Resources</vt:lpstr>
      <vt:lpstr>Azure Bastion Options - Topology</vt:lpstr>
      <vt:lpstr>Terraform Configs</vt:lpstr>
      <vt:lpstr>PowerPoint Presentation</vt:lpstr>
      <vt:lpstr>Terraform Provisioners</vt:lpstr>
      <vt:lpstr>Types of Provisioners</vt:lpstr>
      <vt:lpstr>Terraform New Concepts Introduced</vt:lpstr>
      <vt:lpstr>PowerPoint Presentation</vt:lpstr>
      <vt:lpstr>remote-exec Provisioner</vt:lpstr>
      <vt:lpstr>Connection Block</vt:lpstr>
      <vt:lpstr>PowerPoint Presentation</vt:lpstr>
      <vt:lpstr>local-exec Provisioner</vt:lpstr>
      <vt:lpstr>PowerPoint Presentation</vt:lpstr>
      <vt:lpstr>Azure Standard Load Balancer</vt:lpstr>
      <vt:lpstr>PowerPoint Presentation</vt:lpstr>
      <vt:lpstr>Azure Standard Load Balancer – Internet Facing</vt:lpstr>
      <vt:lpstr>Azure Resources - Internet Facing</vt:lpstr>
      <vt:lpstr>Azure Load Balancer - Topology</vt:lpstr>
      <vt:lpstr>Azure Load Balancer – Topology </vt:lpstr>
      <vt:lpstr>Terraform Configs</vt:lpstr>
      <vt:lpstr>PowerPoint Presentation</vt:lpstr>
      <vt:lpstr>PowerPoint Presentation</vt:lpstr>
      <vt:lpstr>Azure Standard Load Balancer – Inbound NAT Rules</vt:lpstr>
      <vt:lpstr>Azure Resources</vt:lpstr>
      <vt:lpstr>Azure Load Balancer – Inbound NAT Rules Topology</vt:lpstr>
      <vt:lpstr>Terraform Configs</vt:lpstr>
      <vt:lpstr>PowerPoint Presentation</vt:lpstr>
      <vt:lpstr>PowerPoint Presentation</vt:lpstr>
      <vt:lpstr>Resource Meta-Arguments</vt:lpstr>
      <vt:lpstr>Practical Example with Step-by-Step Documentation on Github</vt:lpstr>
      <vt:lpstr>Resource Meta-Arguments</vt:lpstr>
      <vt:lpstr>Azure Standard Load Balancer – Meta-Argument Count</vt:lpstr>
      <vt:lpstr>Meta-Argument Count – Input Variable</vt:lpstr>
      <vt:lpstr>Meta-Argument Count – Network Interface</vt:lpstr>
      <vt:lpstr>Meta-Argument Count – Virtual Machine</vt:lpstr>
      <vt:lpstr>Meta-Argument Count – LB Backend Address Pool</vt:lpstr>
      <vt:lpstr>Meta-Argument Count – LB NAT Rule</vt:lpstr>
      <vt:lpstr>Meta-Argument Count – LB NAT Rule &amp; NIC Association</vt:lpstr>
      <vt:lpstr>Terraform Configs</vt:lpstr>
      <vt:lpstr>PowerPoint Presentation</vt:lpstr>
      <vt:lpstr>PowerPoint Presentation</vt:lpstr>
      <vt:lpstr>Azure Standard Load Balancer – Meta-Argument for_each</vt:lpstr>
      <vt:lpstr>Meta-Argument for_each – Input Variable</vt:lpstr>
      <vt:lpstr>Meta-Argument for_each – Network Interface</vt:lpstr>
      <vt:lpstr>Meta-Argument for_each – Virtual Machine</vt:lpstr>
      <vt:lpstr>Meta-Argument for_each – LB Backend Pool</vt:lpstr>
      <vt:lpstr>Meta-Argument for_each – Inbound NAT Rules</vt:lpstr>
      <vt:lpstr>Terraform – For Loops using Outputs</vt:lpstr>
      <vt:lpstr>Terraform – For Loops using Outputs</vt:lpstr>
      <vt:lpstr>Terraform Configs</vt:lpstr>
      <vt:lpstr>PowerPoint Presentation</vt:lpstr>
      <vt:lpstr>PowerPoint Presentation</vt:lpstr>
      <vt:lpstr>Azure Standard Load Balancer – VMSS Manual Scaling</vt:lpstr>
      <vt:lpstr>LB Topology</vt:lpstr>
      <vt:lpstr>VMSS Manual - Topology</vt:lpstr>
      <vt:lpstr>Terraform Dynamic Blocks for VMSS Network Security Group</vt:lpstr>
      <vt:lpstr>VMSS Resource – Associate Load Balancer</vt:lpstr>
      <vt:lpstr>Terraform Configs</vt:lpstr>
      <vt:lpstr>PowerPoint Presentation</vt:lpstr>
      <vt:lpstr>PowerPoint Presentation</vt:lpstr>
      <vt:lpstr>Azure Standard Load Balancer +  VMSS Auto Scaling</vt:lpstr>
      <vt:lpstr>Azure VMSS - Autoscaling</vt:lpstr>
      <vt:lpstr>LB Topology</vt:lpstr>
      <vt:lpstr>VMSS Manual - Topology</vt:lpstr>
      <vt:lpstr>Autoscaling – Default Profile</vt:lpstr>
      <vt:lpstr>Autoscaling Default Profile</vt:lpstr>
      <vt:lpstr>Autoscaling – What happens to default profile when other profiles present ?</vt:lpstr>
      <vt:lpstr>Autoscaling   Recurrence Profile Week Days</vt:lpstr>
      <vt:lpstr>Autoscaling   Recurrence Profile Weekends</vt:lpstr>
      <vt:lpstr>Autoscaling  Fixed Profile</vt:lpstr>
      <vt:lpstr>Autoscaling  Run History</vt:lpstr>
      <vt:lpstr>Autoscaling Events – Activity Log</vt:lpstr>
      <vt:lpstr>Azure Autoscaling Resource – VMSS, App Services</vt:lpstr>
      <vt:lpstr>Terraform Configs</vt:lpstr>
      <vt:lpstr>PowerPoint Presentation</vt:lpstr>
      <vt:lpstr>PowerPoint Presentation</vt:lpstr>
      <vt:lpstr>Azure - External LB + Web VMSS + Internal LB +  App VMSS</vt:lpstr>
      <vt:lpstr>Azure - External LB + Web VMSS + Internal LB +  App VMSS</vt:lpstr>
      <vt:lpstr>Azure Resources for Internal LB</vt:lpstr>
      <vt:lpstr>Azure Resources </vt:lpstr>
      <vt:lpstr>Azure Load Balancer – External LB and Internal LB</vt:lpstr>
      <vt:lpstr>Azure Resources - Topology</vt:lpstr>
      <vt:lpstr>Terraform Configs</vt:lpstr>
      <vt:lpstr>Terraform Configs</vt:lpstr>
      <vt:lpstr>PowerPoint Presentation</vt:lpstr>
      <vt:lpstr>PowerPoint Presentation</vt:lpstr>
      <vt:lpstr>Azure - Private DNS Zones</vt:lpstr>
      <vt:lpstr>Azure - Private DNS Zones</vt:lpstr>
      <vt:lpstr>Azure Resources</vt:lpstr>
      <vt:lpstr>Terraform Configs</vt:lpstr>
      <vt:lpstr>Terraform Configs</vt:lpstr>
      <vt:lpstr>PowerPoint Presentation</vt:lpstr>
      <vt:lpstr>PowerPoint Presentation</vt:lpstr>
      <vt:lpstr>PowerPoint Presentation</vt:lpstr>
      <vt:lpstr>Azure - Public DNS Zones</vt:lpstr>
      <vt:lpstr>Azure - Public DNS Zone</vt:lpstr>
      <vt:lpstr>Azure Resources</vt:lpstr>
      <vt:lpstr>Terraform Configs</vt:lpstr>
      <vt:lpstr>Terraform  Configs</vt:lpstr>
      <vt:lpstr>PowerPoint Presentation</vt:lpstr>
      <vt:lpstr>PowerPoint Presentation</vt:lpstr>
      <vt:lpstr>What is Terraform Backend ?</vt:lpstr>
      <vt:lpstr>Local State File</vt:lpstr>
      <vt:lpstr>PowerPoint Presentation</vt:lpstr>
      <vt:lpstr>Terraform Remote State File with State Locking</vt:lpstr>
      <vt:lpstr>Terraform Configs - Project 1</vt:lpstr>
      <vt:lpstr>PowerPoint Presentation</vt:lpstr>
      <vt:lpstr>PowerPoint Presentation</vt:lpstr>
      <vt:lpstr>Terraform Backends</vt:lpstr>
      <vt:lpstr>Terraform Backends</vt:lpstr>
      <vt:lpstr>Terraform Backends</vt:lpstr>
      <vt:lpstr>PowerPoint Presentation</vt:lpstr>
      <vt:lpstr>Terraform Remote State Datasource</vt:lpstr>
      <vt:lpstr>Azure – Traffic Manager</vt:lpstr>
      <vt:lpstr>Traffic Manager Endpoints</vt:lpstr>
      <vt:lpstr>Terraform Backend – Three Projects</vt:lpstr>
      <vt:lpstr>Terraform Configs - Project 1 and 2</vt:lpstr>
      <vt:lpstr>Terraform Configs – Project 3</vt:lpstr>
      <vt:lpstr>Terraform Remote State  Data source</vt:lpstr>
      <vt:lpstr>PowerPoint Presentation</vt:lpstr>
      <vt:lpstr>PowerPoint Presentation</vt:lpstr>
      <vt:lpstr>Azure Application Gateway</vt:lpstr>
      <vt:lpstr>Azure  Application Gateway Components</vt:lpstr>
      <vt:lpstr>Azure Application Gateway – using Azure Portal</vt:lpstr>
      <vt:lpstr>Azure Application Gateway – using Terraform</vt:lpstr>
      <vt:lpstr>Azure Application Gateway</vt:lpstr>
      <vt:lpstr>Azure Application Gateway - Topology</vt:lpstr>
      <vt:lpstr>Azure Application Gateway + VMSS - Topology</vt:lpstr>
      <vt:lpstr>Terraform Configs</vt:lpstr>
      <vt:lpstr>Terraform Configs</vt:lpstr>
      <vt:lpstr>PowerPoint Presentation</vt:lpstr>
      <vt:lpstr>PowerPoint Presentation</vt:lpstr>
      <vt:lpstr>Azure Application Gateway – Context Path based Routing</vt:lpstr>
      <vt:lpstr>Azure  Application Gateway Components</vt:lpstr>
      <vt:lpstr>Azure Application Gateway Context Path Routing</vt:lpstr>
      <vt:lpstr>Azure Application Gateway Context Path Routing</vt:lpstr>
      <vt:lpstr>Path Based  Routing</vt:lpstr>
      <vt:lpstr>Path based Routing Rule</vt:lpstr>
      <vt:lpstr>Path based Routing Rule</vt:lpstr>
      <vt:lpstr>Default Root Context - Redirection</vt:lpstr>
      <vt:lpstr>Terraform Configs</vt:lpstr>
      <vt:lpstr>Terraform Configs</vt:lpstr>
      <vt:lpstr>PowerPoint Presentation</vt:lpstr>
      <vt:lpstr>PowerPoint Presentation</vt:lpstr>
      <vt:lpstr>Azure Application Gateway – Multisite Hosting</vt:lpstr>
      <vt:lpstr>Azure  Application Gateway Components</vt:lpstr>
      <vt:lpstr>Azure Application Gateway Multisite Hosting</vt:lpstr>
      <vt:lpstr>Azure Application Gateway - Listeners</vt:lpstr>
      <vt:lpstr>Azure Application Gateway  Listeners</vt:lpstr>
      <vt:lpstr>Azure Application Gateway - Listeners</vt:lpstr>
      <vt:lpstr>Azure Application Gateway - Routing Rules</vt:lpstr>
      <vt:lpstr>Azure Application Gateway - Routing Rules</vt:lpstr>
      <vt:lpstr>Azure Application Gateway - Routing Rules</vt:lpstr>
      <vt:lpstr>Azure Application Gateway – Health Probes</vt:lpstr>
      <vt:lpstr>VMSS Topology App1 and App2</vt:lpstr>
      <vt:lpstr>Terraform Configs</vt:lpstr>
      <vt:lpstr>Terraform Configs</vt:lpstr>
      <vt:lpstr>PowerPoint Presentation</vt:lpstr>
      <vt:lpstr>PowerPoint Presentation</vt:lpstr>
      <vt:lpstr>Azure Application Gateway – SSL Self-signed</vt:lpstr>
      <vt:lpstr>Azure  Application Gateway Components</vt:lpstr>
      <vt:lpstr>Azure Application Gateway – SSL</vt:lpstr>
      <vt:lpstr>VMSS Topology</vt:lpstr>
      <vt:lpstr>HTTPS Listener Error Pages</vt:lpstr>
      <vt:lpstr>HTTP to HTTPS Redirect Routing Rule </vt:lpstr>
      <vt:lpstr>Terraform Configs</vt:lpstr>
      <vt:lpstr>Terraform Configs</vt:lpstr>
      <vt:lpstr>PowerPoint Presentation</vt:lpstr>
      <vt:lpstr>PowerPoint Presentation</vt:lpstr>
      <vt:lpstr>Azure Application Gateway – SSL from Key Vault</vt:lpstr>
      <vt:lpstr>What is User-assigned Managed Identity?</vt:lpstr>
      <vt:lpstr>Azure Application Gateway HTTPS Listener SSL Certificate associated from Azure Key Vault</vt:lpstr>
      <vt:lpstr>Azure Key Vault – SSL Certificate Import</vt:lpstr>
      <vt:lpstr>Terraform Configs</vt:lpstr>
      <vt:lpstr>Terraform Configs</vt:lpstr>
      <vt:lpstr>PowerPoint Presentation</vt:lpstr>
      <vt:lpstr>PowerPoint Presentation</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Releases</vt:lpstr>
      <vt:lpstr>Azure IaC  DevOps  Environment  TF State Files</vt:lpstr>
      <vt:lpstr>Virtual Network Subnets - 4 Environments</vt:lpstr>
      <vt:lpstr>4 Environments - Resources</vt:lpstr>
      <vt:lpstr>Terraform Configs</vt:lpstr>
      <vt:lpstr>PowerPoint Presentation</vt:lpstr>
      <vt:lpstr>PowerPoint Presentation</vt:lpstr>
      <vt:lpstr>Azure Pipelines – Key Concepts</vt:lpstr>
      <vt:lpstr>PowerPoint Presentation</vt:lpstr>
      <vt:lpstr>Azure DevOps – Build Pipeline</vt:lpstr>
      <vt:lpstr>Azure IaC DevOps – CI/Build Pipeline</vt:lpstr>
      <vt:lpstr>Azure IaC DevOps – CI/Build Pipeline</vt:lpstr>
      <vt:lpstr>Azure IaC DevOps – CI/Build Pipeline</vt:lpstr>
      <vt:lpstr>Azure DevOps Parallelism Request</vt:lpstr>
      <vt:lpstr>Azure DevOps Parallelism Request</vt:lpstr>
      <vt:lpstr>PowerPoint Presentation</vt:lpstr>
      <vt:lpstr>Azure DevOps – Release Pipelines</vt:lpstr>
      <vt:lpstr>Azure DevOps – Release Pipelines</vt:lpstr>
      <vt:lpstr>PowerPoint Presentation</vt:lpstr>
      <vt:lpstr>Azure IaC DevOps – Release Pipeline</vt:lpstr>
      <vt:lpstr>Azure  IaC DevOps Release Pipelines</vt:lpstr>
      <vt:lpstr>Azure IaC DevOps Releases</vt:lpstr>
      <vt:lpstr>Azure IaC  DevOps  Environment  TF State Files</vt:lpstr>
      <vt:lpstr>Virtual Network Subnets - 4 Environments</vt:lpstr>
      <vt:lpstr>4 Environments - Resources</vt:lpstr>
      <vt:lpstr>PowerPoint Presentation</vt:lpstr>
      <vt:lpstr>Azure MySQL Deployment Options</vt:lpstr>
      <vt:lpstr>Azure MySQL Single Server</vt:lpstr>
      <vt:lpstr>Azure MySQL Single Server with Virtual Network Rules</vt:lpstr>
      <vt:lpstr>Azure  Resources</vt:lpstr>
      <vt:lpstr>User Management Web Application</vt:lpstr>
      <vt:lpstr>User Management Web Application Custom Data</vt:lpstr>
      <vt:lpstr>UMS – Login Screen</vt:lpstr>
      <vt:lpstr>UMS – Landing Page Post Login</vt:lpstr>
      <vt:lpstr>UMS – List Users Screen</vt:lpstr>
      <vt:lpstr>UMS  Create Users Screen</vt:lpstr>
      <vt:lpstr>UMS  List Users after Create User</vt:lpstr>
      <vt:lpstr>UMS   Login with  newly Created User</vt:lpstr>
      <vt:lpstr>Terraform Configs</vt:lpstr>
      <vt:lpstr>Terraform Configs</vt:lpstr>
      <vt:lpstr>PowerPoint Presentation</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Microsoft Office User</cp:lastModifiedBy>
  <cp:revision>8</cp:revision>
  <cp:lastPrinted>2021-07-02T11:42:58Z</cp:lastPrinted>
  <dcterms:created xsi:type="dcterms:W3CDTF">2019-11-12T03:20:49Z</dcterms:created>
  <dcterms:modified xsi:type="dcterms:W3CDTF">2022-04-08T04:42:20Z</dcterms:modified>
</cp:coreProperties>
</file>